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9" autoAdjust="0"/>
    <p:restoredTop sz="94660"/>
  </p:normalViewPr>
  <p:slideViewPr>
    <p:cSldViewPr snapToGrid="0">
      <p:cViewPr varScale="1">
        <p:scale>
          <a:sx n="70" d="100"/>
          <a:sy n="70" d="100"/>
        </p:scale>
        <p:origin x="42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712A1B-A3D8-4E8C-A363-80D5A212E964}"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42F91-1401-4E7A-9F21-3242B351667A}" type="slidenum">
              <a:rPr lang="en-US" smtClean="0"/>
              <a:t>‹#›</a:t>
            </a:fld>
            <a:endParaRPr lang="en-US"/>
          </a:p>
        </p:txBody>
      </p:sp>
    </p:spTree>
    <p:extLst>
      <p:ext uri="{BB962C8B-B14F-4D97-AF65-F5344CB8AC3E}">
        <p14:creationId xmlns:p14="http://schemas.microsoft.com/office/powerpoint/2010/main" val="1224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712A1B-A3D8-4E8C-A363-80D5A212E964}"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42F91-1401-4E7A-9F21-3242B351667A}" type="slidenum">
              <a:rPr lang="en-US" smtClean="0"/>
              <a:t>‹#›</a:t>
            </a:fld>
            <a:endParaRPr lang="en-US"/>
          </a:p>
        </p:txBody>
      </p:sp>
    </p:spTree>
    <p:extLst>
      <p:ext uri="{BB962C8B-B14F-4D97-AF65-F5344CB8AC3E}">
        <p14:creationId xmlns:p14="http://schemas.microsoft.com/office/powerpoint/2010/main" val="9787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712A1B-A3D8-4E8C-A363-80D5A212E964}"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42F91-1401-4E7A-9F21-3242B351667A}" type="slidenum">
              <a:rPr lang="en-US" smtClean="0"/>
              <a:t>‹#›</a:t>
            </a:fld>
            <a:endParaRPr lang="en-US"/>
          </a:p>
        </p:txBody>
      </p:sp>
    </p:spTree>
    <p:extLst>
      <p:ext uri="{BB962C8B-B14F-4D97-AF65-F5344CB8AC3E}">
        <p14:creationId xmlns:p14="http://schemas.microsoft.com/office/powerpoint/2010/main" val="37584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712A1B-A3D8-4E8C-A363-80D5A212E964}"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42F91-1401-4E7A-9F21-3242B351667A}" type="slidenum">
              <a:rPr lang="en-US" smtClean="0"/>
              <a:t>‹#›</a:t>
            </a:fld>
            <a:endParaRPr lang="en-US"/>
          </a:p>
        </p:txBody>
      </p:sp>
    </p:spTree>
    <p:extLst>
      <p:ext uri="{BB962C8B-B14F-4D97-AF65-F5344CB8AC3E}">
        <p14:creationId xmlns:p14="http://schemas.microsoft.com/office/powerpoint/2010/main" val="4054186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712A1B-A3D8-4E8C-A363-80D5A212E964}"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42F91-1401-4E7A-9F21-3242B351667A}" type="slidenum">
              <a:rPr lang="en-US" smtClean="0"/>
              <a:t>‹#›</a:t>
            </a:fld>
            <a:endParaRPr lang="en-US"/>
          </a:p>
        </p:txBody>
      </p:sp>
    </p:spTree>
    <p:extLst>
      <p:ext uri="{BB962C8B-B14F-4D97-AF65-F5344CB8AC3E}">
        <p14:creationId xmlns:p14="http://schemas.microsoft.com/office/powerpoint/2010/main" val="3241890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712A1B-A3D8-4E8C-A363-80D5A212E964}"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B42F91-1401-4E7A-9F21-3242B351667A}" type="slidenum">
              <a:rPr lang="en-US" smtClean="0"/>
              <a:t>‹#›</a:t>
            </a:fld>
            <a:endParaRPr lang="en-US"/>
          </a:p>
        </p:txBody>
      </p:sp>
    </p:spTree>
    <p:extLst>
      <p:ext uri="{BB962C8B-B14F-4D97-AF65-F5344CB8AC3E}">
        <p14:creationId xmlns:p14="http://schemas.microsoft.com/office/powerpoint/2010/main" val="1318253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712A1B-A3D8-4E8C-A363-80D5A212E964}" type="datetimeFigureOut">
              <a:rPr lang="en-US" smtClean="0"/>
              <a:t>10/2/2015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B42F91-1401-4E7A-9F21-3242B351667A}" type="slidenum">
              <a:rPr lang="en-US" smtClean="0"/>
              <a:t>‹#›</a:t>
            </a:fld>
            <a:endParaRPr lang="en-US"/>
          </a:p>
        </p:txBody>
      </p:sp>
    </p:spTree>
    <p:extLst>
      <p:ext uri="{BB962C8B-B14F-4D97-AF65-F5344CB8AC3E}">
        <p14:creationId xmlns:p14="http://schemas.microsoft.com/office/powerpoint/2010/main" val="1681476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712A1B-A3D8-4E8C-A363-80D5A212E964}" type="datetimeFigureOut">
              <a:rPr lang="en-US" smtClean="0"/>
              <a:t>10/2/2015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B42F91-1401-4E7A-9F21-3242B351667A}" type="slidenum">
              <a:rPr lang="en-US" smtClean="0"/>
              <a:t>‹#›</a:t>
            </a:fld>
            <a:endParaRPr lang="en-US"/>
          </a:p>
        </p:txBody>
      </p:sp>
    </p:spTree>
    <p:extLst>
      <p:ext uri="{BB962C8B-B14F-4D97-AF65-F5344CB8AC3E}">
        <p14:creationId xmlns:p14="http://schemas.microsoft.com/office/powerpoint/2010/main" val="385173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712A1B-A3D8-4E8C-A363-80D5A212E964}" type="datetimeFigureOut">
              <a:rPr lang="en-US" smtClean="0"/>
              <a:t>10/2/2015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B42F91-1401-4E7A-9F21-3242B351667A}" type="slidenum">
              <a:rPr lang="en-US" smtClean="0"/>
              <a:t>‹#›</a:t>
            </a:fld>
            <a:endParaRPr lang="en-US"/>
          </a:p>
        </p:txBody>
      </p:sp>
    </p:spTree>
    <p:extLst>
      <p:ext uri="{BB962C8B-B14F-4D97-AF65-F5344CB8AC3E}">
        <p14:creationId xmlns:p14="http://schemas.microsoft.com/office/powerpoint/2010/main" val="652862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712A1B-A3D8-4E8C-A363-80D5A212E964}"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B42F91-1401-4E7A-9F21-3242B351667A}" type="slidenum">
              <a:rPr lang="en-US" smtClean="0"/>
              <a:t>‹#›</a:t>
            </a:fld>
            <a:endParaRPr lang="en-US"/>
          </a:p>
        </p:txBody>
      </p:sp>
    </p:spTree>
    <p:extLst>
      <p:ext uri="{BB962C8B-B14F-4D97-AF65-F5344CB8AC3E}">
        <p14:creationId xmlns:p14="http://schemas.microsoft.com/office/powerpoint/2010/main" val="1781820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712A1B-A3D8-4E8C-A363-80D5A212E964}"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B42F91-1401-4E7A-9F21-3242B351667A}" type="slidenum">
              <a:rPr lang="en-US" smtClean="0"/>
              <a:t>‹#›</a:t>
            </a:fld>
            <a:endParaRPr lang="en-US"/>
          </a:p>
        </p:txBody>
      </p:sp>
    </p:spTree>
    <p:extLst>
      <p:ext uri="{BB962C8B-B14F-4D97-AF65-F5344CB8AC3E}">
        <p14:creationId xmlns:p14="http://schemas.microsoft.com/office/powerpoint/2010/main" val="2985112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712A1B-A3D8-4E8C-A363-80D5A212E964}" type="datetimeFigureOut">
              <a:rPr lang="en-US" smtClean="0"/>
              <a:t>10/2/2015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B42F91-1401-4E7A-9F21-3242B351667A}" type="slidenum">
              <a:rPr lang="en-US" smtClean="0"/>
              <a:t>‹#›</a:t>
            </a:fld>
            <a:endParaRPr lang="en-US"/>
          </a:p>
        </p:txBody>
      </p:sp>
    </p:spTree>
    <p:extLst>
      <p:ext uri="{BB962C8B-B14F-4D97-AF65-F5344CB8AC3E}">
        <p14:creationId xmlns:p14="http://schemas.microsoft.com/office/powerpoint/2010/main" val="589139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Paragraph Writing, Week 7</a:t>
            </a:r>
            <a:endParaRPr lang="en-US" dirty="0"/>
          </a:p>
        </p:txBody>
      </p:sp>
      <p:sp>
        <p:nvSpPr>
          <p:cNvPr id="3" name="Subtitle 2"/>
          <p:cNvSpPr>
            <a:spLocks noGrp="1"/>
          </p:cNvSpPr>
          <p:nvPr>
            <p:ph type="subTitle" idx="1"/>
          </p:nvPr>
        </p:nvSpPr>
        <p:spPr/>
        <p:txBody>
          <a:bodyPr>
            <a:normAutofit/>
          </a:bodyPr>
          <a:lstStyle/>
          <a:p>
            <a:r>
              <a:rPr lang="en-US" sz="4000" dirty="0" smtClean="0"/>
              <a:t>Giving Written Explanations</a:t>
            </a:r>
            <a:endParaRPr lang="en-US" sz="4000" dirty="0"/>
          </a:p>
        </p:txBody>
      </p:sp>
    </p:spTree>
    <p:extLst>
      <p:ext uri="{BB962C8B-B14F-4D97-AF65-F5344CB8AC3E}">
        <p14:creationId xmlns:p14="http://schemas.microsoft.com/office/powerpoint/2010/main" val="1614864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838200" y="1447800"/>
            <a:ext cx="10515600" cy="4729163"/>
          </a:xfrm>
        </p:spPr>
        <p:txBody>
          <a:bodyPr>
            <a:normAutofit fontScale="92500"/>
          </a:bodyPr>
          <a:lstStyle/>
          <a:p>
            <a:pPr marL="0" indent="0">
              <a:buNone/>
            </a:pPr>
            <a:r>
              <a:rPr lang="en-US" dirty="0" smtClean="0"/>
              <a:t>In this writing lesson, students will work in groups to draft written explanations of a portion of one of two movies or one video of some Moroccan stand-up comedians: </a:t>
            </a:r>
            <a:r>
              <a:rPr lang="en-US" i="1" dirty="0" err="1" smtClean="0"/>
              <a:t>Casanegra</a:t>
            </a:r>
            <a:r>
              <a:rPr lang="en-US" i="1" dirty="0" smtClean="0"/>
              <a:t>, Ali </a:t>
            </a:r>
            <a:r>
              <a:rPr lang="en-US" i="1" dirty="0" err="1" smtClean="0"/>
              <a:t>Zahwah</a:t>
            </a:r>
            <a:r>
              <a:rPr lang="en-US" i="1" dirty="0" smtClean="0"/>
              <a:t>, </a:t>
            </a:r>
            <a:r>
              <a:rPr lang="en-US" dirty="0" smtClean="0"/>
              <a:t>or Wadi3 and Said. </a:t>
            </a:r>
          </a:p>
          <a:p>
            <a:pPr marL="0" indent="0">
              <a:buNone/>
            </a:pPr>
            <a:r>
              <a:rPr lang="en-US" dirty="0" smtClean="0"/>
              <a:t>The instructor may choose to show one, two, or all three of the videos and allow groups to choose which they will explain. The goal of this exercise is to develop a sense of audience awareness and how to write in a way that communicates new ideas to readers who do not share the authors’ background.</a:t>
            </a:r>
          </a:p>
          <a:p>
            <a:pPr marL="0" indent="0">
              <a:buNone/>
            </a:pPr>
            <a:r>
              <a:rPr lang="en-US" dirty="0" smtClean="0"/>
              <a:t>Note: This is a technology-intensive lesson that will require an Internet connection (or videos downloaded ahead of time) and a projector and speakers. If these are not available, another topic focusing on Moroccan culture that does not require technology may be chosen.</a:t>
            </a:r>
          </a:p>
        </p:txBody>
      </p:sp>
    </p:spTree>
    <p:extLst>
      <p:ext uri="{BB962C8B-B14F-4D97-AF65-F5344CB8AC3E}">
        <p14:creationId xmlns:p14="http://schemas.microsoft.com/office/powerpoint/2010/main" val="190450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Hour</a:t>
            </a:r>
            <a:endParaRPr lang="en-US" dirty="0"/>
          </a:p>
        </p:txBody>
      </p:sp>
      <p:sp>
        <p:nvSpPr>
          <p:cNvPr id="3" name="Content Placeholder 2"/>
          <p:cNvSpPr>
            <a:spLocks noGrp="1"/>
          </p:cNvSpPr>
          <p:nvPr>
            <p:ph idx="1"/>
          </p:nvPr>
        </p:nvSpPr>
        <p:spPr/>
        <p:txBody>
          <a:bodyPr>
            <a:normAutofit lnSpcReduction="10000"/>
          </a:bodyPr>
          <a:lstStyle/>
          <a:p>
            <a:r>
              <a:rPr lang="en-US" sz="2200" dirty="0" smtClean="0"/>
              <a:t>Before class, the instructor needs to decide which of the videos will be used in teaching, and to select a 2-3 minute clip from the video(s) to be used.</a:t>
            </a:r>
          </a:p>
          <a:p>
            <a:r>
              <a:rPr lang="en-US" sz="2200" dirty="0" smtClean="0"/>
              <a:t>Explain to the class that they will be writing a paragraph in which they explain some aspect of Moroccan culture to a non-Moroccan (this can be more focused, such as a European, an Egyptian, or an American). The aspect of culture is the following clip. </a:t>
            </a:r>
          </a:p>
          <a:p>
            <a:r>
              <a:rPr lang="en-US" sz="2200" dirty="0" smtClean="0"/>
              <a:t>Check to make sure that the students are already familiar with the video; if not, have a class discussion first. Show the clip and </a:t>
            </a:r>
            <a:r>
              <a:rPr lang="en-US" sz="2200" dirty="0" smtClean="0"/>
              <a:t>as a whole class have </a:t>
            </a:r>
            <a:r>
              <a:rPr lang="en-US" sz="2200" dirty="0" smtClean="0"/>
              <a:t>the students discuss:</a:t>
            </a:r>
          </a:p>
          <a:p>
            <a:pPr marL="800100" lvl="1" indent="-342900">
              <a:buFont typeface="+mj-lt"/>
              <a:buAutoNum type="arabicPeriod"/>
            </a:pPr>
            <a:r>
              <a:rPr lang="en-US" sz="1800" dirty="0" smtClean="0"/>
              <a:t>What happened in the clip? (Summarize the events)</a:t>
            </a:r>
          </a:p>
          <a:p>
            <a:pPr marL="800100" lvl="1" indent="-342900">
              <a:buFont typeface="+mj-lt"/>
              <a:buAutoNum type="arabicPeriod"/>
            </a:pPr>
            <a:r>
              <a:rPr lang="en-US" sz="1800" dirty="0" smtClean="0"/>
              <a:t>Why did it happen? What happened before? What are the characters’ motivations?</a:t>
            </a:r>
          </a:p>
          <a:p>
            <a:pPr marL="800100" lvl="1" indent="-342900">
              <a:buFont typeface="+mj-lt"/>
              <a:buAutoNum type="arabicPeriod"/>
            </a:pPr>
            <a:r>
              <a:rPr lang="en-US" sz="1800" dirty="0" smtClean="0"/>
              <a:t>What would foreigners find difficult to understand about this?</a:t>
            </a:r>
          </a:p>
          <a:p>
            <a:pPr marL="800100" lvl="1" indent="-342900">
              <a:buFont typeface="+mj-lt"/>
              <a:buAutoNum type="arabicPeriod"/>
            </a:pPr>
            <a:r>
              <a:rPr lang="en-US" sz="1800" dirty="0" smtClean="0"/>
              <a:t>How could you explain it to them?</a:t>
            </a:r>
          </a:p>
          <a:p>
            <a:pPr marL="800100" lvl="1" indent="-342900">
              <a:buFont typeface="+mj-lt"/>
              <a:buAutoNum type="arabicPeriod"/>
            </a:pPr>
            <a:r>
              <a:rPr lang="en-US" sz="1800" dirty="0" smtClean="0"/>
              <a:t>Why is this important for understanding Moroccan culture</a:t>
            </a:r>
            <a:r>
              <a:rPr lang="en-US" sz="1800" dirty="0" smtClean="0"/>
              <a:t>?</a:t>
            </a:r>
          </a:p>
          <a:p>
            <a:r>
              <a:rPr lang="en-US" sz="2200" dirty="0" smtClean="0"/>
              <a:t>Have the students divide themselves into groups of 5 or 6 and begin to write a paragraph in which they explain the video to a foreign (Western) audience.</a:t>
            </a:r>
            <a:endParaRPr lang="en-US" sz="2200" dirty="0" smtClean="0"/>
          </a:p>
          <a:p>
            <a:pPr marL="800100" lvl="1" indent="-342900">
              <a:buFont typeface="+mj-lt"/>
              <a:buAutoNum type="arabicPeriod"/>
            </a:pPr>
            <a:endParaRPr lang="en-US" sz="1600" dirty="0" smtClean="0"/>
          </a:p>
          <a:p>
            <a:pPr lvl="1"/>
            <a:endParaRPr lang="en-US" dirty="0"/>
          </a:p>
        </p:txBody>
      </p:sp>
    </p:spTree>
    <p:extLst>
      <p:ext uri="{BB962C8B-B14F-4D97-AF65-F5344CB8AC3E}">
        <p14:creationId xmlns:p14="http://schemas.microsoft.com/office/powerpoint/2010/main" val="3655355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a:t>
            </a:r>
            <a:r>
              <a:rPr lang="en-US" dirty="0" smtClean="0"/>
              <a:t>Hour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Have select groups (4-5 groups) of students read their paragraphs aloud (or the instructor reads them aloud if students are struggling).</a:t>
            </a:r>
          </a:p>
          <a:p>
            <a:r>
              <a:rPr lang="en-US" dirty="0" smtClean="0"/>
              <a:t>After </a:t>
            </a:r>
            <a:r>
              <a:rPr lang="en-US" dirty="0" smtClean="0"/>
              <a:t>each, discuss: What points were well made here? What phrases were good? How could this paragraph be improved? </a:t>
            </a:r>
          </a:p>
          <a:p>
            <a:r>
              <a:rPr lang="en-US" dirty="0" smtClean="0"/>
              <a:t>Use the same three-column Great Work/Average Work/Needs More Work rubric as in Week 4 to create a rubric for revision of the essays.</a:t>
            </a:r>
          </a:p>
          <a:p>
            <a:r>
              <a:rPr lang="en-US" dirty="0" smtClean="0"/>
              <a:t>Have different groups read each other’s essays and comment on how to improve; hold a whole-class discussion of what the difficulties are and how to improve.</a:t>
            </a:r>
          </a:p>
          <a:p>
            <a:r>
              <a:rPr lang="en-US" dirty="0" smtClean="0"/>
              <a:t>Have students finish the drafts of their essays. This is a group project </a:t>
            </a:r>
            <a:r>
              <a:rPr lang="en-US" dirty="0" err="1" smtClean="0"/>
              <a:t>tha</a:t>
            </a:r>
            <a:r>
              <a:rPr lang="en-US" dirty="0" smtClean="0"/>
              <a:t> t will continue to next week. The instructor should collect all drafts so that none are missing next week</a:t>
            </a:r>
            <a:endParaRPr lang="en-US" dirty="0" smtClean="0"/>
          </a:p>
        </p:txBody>
      </p:sp>
    </p:spTree>
    <p:extLst>
      <p:ext uri="{BB962C8B-B14F-4D97-AF65-F5344CB8AC3E}">
        <p14:creationId xmlns:p14="http://schemas.microsoft.com/office/powerpoint/2010/main" val="1716179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504</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Paragraph Writing, Week 7</vt:lpstr>
      <vt:lpstr>Overview</vt:lpstr>
      <vt:lpstr>First Hour</vt:lpstr>
      <vt:lpstr>Second Hour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Paragraph Writing, Week 7</dc:title>
  <dc:creator>Mark Dressman</dc:creator>
  <cp:lastModifiedBy>Mark Dressman</cp:lastModifiedBy>
  <cp:revision>5</cp:revision>
  <dcterms:created xsi:type="dcterms:W3CDTF">2015-09-28T08:29:58Z</dcterms:created>
  <dcterms:modified xsi:type="dcterms:W3CDTF">2015-10-02T13:19:18Z</dcterms:modified>
</cp:coreProperties>
</file>