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8" d="100"/>
          <a:sy n="108" d="100"/>
        </p:scale>
        <p:origin x="-80"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D46BC1-37C5-4366-B0E2-B8265CAE5572}"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255963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46BC1-37C5-4366-B0E2-B8265CAE5572}"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101130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46BC1-37C5-4366-B0E2-B8265CAE5572}"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361762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46BC1-37C5-4366-B0E2-B8265CAE5572}"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25603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46BC1-37C5-4366-B0E2-B8265CAE5572}"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211046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D46BC1-37C5-4366-B0E2-B8265CAE5572}" type="datetimeFigureOut">
              <a:rPr lang="en-US" smtClean="0"/>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379739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D46BC1-37C5-4366-B0E2-B8265CAE5572}" type="datetimeFigureOut">
              <a:rPr lang="en-US" smtClean="0"/>
              <a:t>10/29/15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429212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46BC1-37C5-4366-B0E2-B8265CAE5572}" type="datetimeFigureOut">
              <a:rPr lang="en-US" smtClean="0"/>
              <a:t>10/29/15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361673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46BC1-37C5-4366-B0E2-B8265CAE5572}" type="datetimeFigureOut">
              <a:rPr lang="en-US" smtClean="0"/>
              <a:t>10/29/15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225211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46BC1-37C5-4366-B0E2-B8265CAE5572}" type="datetimeFigureOut">
              <a:rPr lang="en-US" smtClean="0"/>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172528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46BC1-37C5-4366-B0E2-B8265CAE5572}" type="datetimeFigureOut">
              <a:rPr lang="en-US" smtClean="0"/>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F6001-C550-4680-AF14-8970EBF45ABD}" type="slidenum">
              <a:rPr lang="en-US" smtClean="0"/>
              <a:t>‹#›</a:t>
            </a:fld>
            <a:endParaRPr lang="en-US"/>
          </a:p>
        </p:txBody>
      </p:sp>
    </p:spTree>
    <p:extLst>
      <p:ext uri="{BB962C8B-B14F-4D97-AF65-F5344CB8AC3E}">
        <p14:creationId xmlns:p14="http://schemas.microsoft.com/office/powerpoint/2010/main" val="31836762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46BC1-37C5-4366-B0E2-B8265CAE5572}" type="datetimeFigureOut">
              <a:rPr lang="en-US" smtClean="0"/>
              <a:t>10/29/15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F6001-C550-4680-AF14-8970EBF45ABD}" type="slidenum">
              <a:rPr lang="en-US" smtClean="0"/>
              <a:t>‹#›</a:t>
            </a:fld>
            <a:endParaRPr lang="en-US"/>
          </a:p>
        </p:txBody>
      </p:sp>
    </p:spTree>
    <p:extLst>
      <p:ext uri="{BB962C8B-B14F-4D97-AF65-F5344CB8AC3E}">
        <p14:creationId xmlns:p14="http://schemas.microsoft.com/office/powerpoint/2010/main" val="64510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 Week Four</a:t>
            </a:r>
            <a:endParaRPr lang="en-US" dirty="0"/>
          </a:p>
        </p:txBody>
      </p:sp>
      <p:sp>
        <p:nvSpPr>
          <p:cNvPr id="3" name="Subtitle 2"/>
          <p:cNvSpPr>
            <a:spLocks noGrp="1"/>
          </p:cNvSpPr>
          <p:nvPr>
            <p:ph type="subTitle" idx="1"/>
          </p:nvPr>
        </p:nvSpPr>
        <p:spPr/>
        <p:txBody>
          <a:bodyPr/>
          <a:lstStyle/>
          <a:p>
            <a:r>
              <a:rPr lang="en-US" dirty="0" smtClean="0"/>
              <a:t>Malcolm </a:t>
            </a:r>
            <a:r>
              <a:rPr lang="en-US" dirty="0" smtClean="0"/>
              <a:t>X: </a:t>
            </a:r>
            <a:r>
              <a:rPr lang="en-US" dirty="0" smtClean="0"/>
              <a:t>Differences in Points </a:t>
            </a:r>
            <a:r>
              <a:rPr lang="en-US" dirty="0" smtClean="0"/>
              <a:t>of View</a:t>
            </a:r>
            <a:endParaRPr lang="en-US" dirty="0"/>
          </a:p>
        </p:txBody>
      </p:sp>
    </p:spTree>
    <p:extLst>
      <p:ext uri="{BB962C8B-B14F-4D97-AF65-F5344CB8AC3E}">
        <p14:creationId xmlns:p14="http://schemas.microsoft.com/office/powerpoint/2010/main" val="42551994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smtClean="0"/>
              <a:t>This week begins with a review of vocabulary from the previous week, followed by two readings, one from </a:t>
            </a:r>
            <a:r>
              <a:rPr lang="en-US" sz="2000" i="1" dirty="0" smtClean="0"/>
              <a:t>The Autobiography of Malcolm X</a:t>
            </a:r>
            <a:r>
              <a:rPr lang="en-US" sz="2000" dirty="0" smtClean="0"/>
              <a:t> and one a biography taken from a website devoted to his legacy. Students will begin by brainstorming what they have heard about Malcolm X and his life. The focus of this lesson is on “fact checking” and comparing information from students’ prior knowledge with two sources. This information will serve as “predictions” about the readings. Using a DR-TA (Directed Reading-Thinking Activity) procedure, the class will read the excerpt from </a:t>
            </a:r>
            <a:r>
              <a:rPr lang="en-US" sz="2000" i="1" dirty="0" smtClean="0"/>
              <a:t>The Autobiography</a:t>
            </a:r>
            <a:r>
              <a:rPr lang="en-US" sz="2000" dirty="0" smtClean="0"/>
              <a:t> and compare what they have learned with what they thought they knew before they read the article.</a:t>
            </a:r>
          </a:p>
          <a:p>
            <a:pPr marL="0" indent="0">
              <a:buNone/>
            </a:pPr>
            <a:r>
              <a:rPr lang="en-US" sz="2000" dirty="0" smtClean="0"/>
              <a:t>The second article from the website will then be read using DR-TA. There are some slight discrepancies between what Malcolm X wrote and the information in his biography, such as Malcolm’s relationship with Elijah Muhammad. In discussion, students should be coached to find these discrepancies and discuss them, asking, for example, why Malcolm would not want to criticize Elijah Muhammad in his Autobiography in the same way he is criticized in his biography.</a:t>
            </a:r>
          </a:p>
          <a:p>
            <a:pPr marL="0" indent="0">
              <a:buNone/>
            </a:pPr>
            <a:r>
              <a:rPr lang="en-US" sz="2000" dirty="0" smtClean="0"/>
              <a:t>In the final part of class, students will work in small groups of 4-5 to identify one vocabulary word from either text. The students will present the word, giving its definition and making an argument for why this word is important and should be studied. The class will vote on whether to include each word after it is introduced and discussed.</a:t>
            </a:r>
          </a:p>
          <a:p>
            <a:pPr marL="0" indent="0">
              <a:buNone/>
            </a:pPr>
            <a:endParaRPr lang="en-US" dirty="0" smtClean="0"/>
          </a:p>
        </p:txBody>
      </p:sp>
    </p:spTree>
    <p:extLst>
      <p:ext uri="{BB962C8B-B14F-4D97-AF65-F5344CB8AC3E}">
        <p14:creationId xmlns:p14="http://schemas.microsoft.com/office/powerpoint/2010/main" val="2286866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 </a:t>
            </a:r>
            <a:r>
              <a:rPr lang="en-US" dirty="0" smtClean="0"/>
              <a:t>Vocabulary Review and Malcolm 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Begin by asking students to recall vocabulary that we learned from last week. </a:t>
            </a:r>
            <a:r>
              <a:rPr lang="en-US" dirty="0" smtClean="0"/>
              <a:t>Write each word on the board and ask the students to give a definition for the word. </a:t>
            </a:r>
          </a:p>
          <a:p>
            <a:r>
              <a:rPr lang="en-US" dirty="0" smtClean="0"/>
              <a:t>Introduce Malcolm X. </a:t>
            </a:r>
          </a:p>
          <a:p>
            <a:pPr lvl="1"/>
            <a:r>
              <a:rPr lang="en-US" dirty="0" smtClean="0"/>
              <a:t>Who was he? </a:t>
            </a:r>
          </a:p>
          <a:p>
            <a:pPr lvl="1"/>
            <a:r>
              <a:rPr lang="en-US" dirty="0" smtClean="0"/>
              <a:t>Why is he important?</a:t>
            </a:r>
          </a:p>
          <a:p>
            <a:pPr lvl="1"/>
            <a:r>
              <a:rPr lang="en-US" dirty="0" smtClean="0"/>
              <a:t>What did he write?</a:t>
            </a:r>
          </a:p>
          <a:p>
            <a:pPr lvl="1"/>
            <a:r>
              <a:rPr lang="en-US" dirty="0" smtClean="0"/>
              <a:t>What do you know about his life? What happened to him?</a:t>
            </a:r>
          </a:p>
          <a:p>
            <a:r>
              <a:rPr lang="en-US" dirty="0" smtClean="0"/>
              <a:t>Record this information on the board. </a:t>
            </a:r>
            <a:endParaRPr lang="en-US" dirty="0"/>
          </a:p>
          <a:p>
            <a:r>
              <a:rPr lang="en-US" dirty="0" smtClean="0"/>
              <a:t>Ask students, “If you were going to read about Malcolm X’s life and point of view (POV), what would you expect to read about? What else would you want to know?”</a:t>
            </a:r>
          </a:p>
        </p:txBody>
      </p:sp>
    </p:spTree>
    <p:extLst>
      <p:ext uri="{BB962C8B-B14F-4D97-AF65-F5344CB8AC3E}">
        <p14:creationId xmlns:p14="http://schemas.microsoft.com/office/powerpoint/2010/main" val="4361964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760" y="400400"/>
            <a:ext cx="10515600" cy="1325563"/>
          </a:xfrm>
        </p:spPr>
        <p:txBody>
          <a:bodyPr/>
          <a:lstStyle/>
          <a:p>
            <a:r>
              <a:rPr lang="en-US" dirty="0" smtClean="0"/>
              <a:t>First hour, Cont’d.</a:t>
            </a:r>
            <a:endParaRPr lang="en-US" dirty="0"/>
          </a:p>
        </p:txBody>
      </p:sp>
      <p:sp>
        <p:nvSpPr>
          <p:cNvPr id="3" name="Content Placeholder 2"/>
          <p:cNvSpPr>
            <a:spLocks noGrp="1"/>
          </p:cNvSpPr>
          <p:nvPr>
            <p:ph idx="1"/>
          </p:nvPr>
        </p:nvSpPr>
        <p:spPr/>
        <p:txBody>
          <a:bodyPr/>
          <a:lstStyle/>
          <a:p>
            <a:r>
              <a:rPr lang="en-US" dirty="0" smtClean="0"/>
              <a:t>Use the Directed Reading-Thinking Activity to read the selection from The Autobiography:</a:t>
            </a:r>
          </a:p>
          <a:p>
            <a:pPr lvl="1"/>
            <a:r>
              <a:rPr lang="en-US" dirty="0" smtClean="0"/>
              <a:t>Read the first paragraph aloud and compare what was read to the information students already provided. What did they read that was different from what they thought they knew (if anything); what is new information; what will they read about next? Record new information on the board.</a:t>
            </a:r>
          </a:p>
          <a:p>
            <a:pPr lvl="1"/>
            <a:r>
              <a:rPr lang="en-US" dirty="0" smtClean="0"/>
              <a:t>Read the second two paragraphs aloud; repeat the process above.</a:t>
            </a:r>
          </a:p>
          <a:p>
            <a:pPr lvl="1"/>
            <a:r>
              <a:rPr lang="en-US" dirty="0" smtClean="0"/>
              <a:t>Have students read the remainder of the text. Discuss: What did they learn? </a:t>
            </a:r>
            <a:endParaRPr lang="en-US" dirty="0"/>
          </a:p>
          <a:p>
            <a:pPr lvl="1"/>
            <a:r>
              <a:rPr lang="en-US" dirty="0" smtClean="0"/>
              <a:t>In discussion, hav</a:t>
            </a:r>
            <a:r>
              <a:rPr lang="en-US" dirty="0" smtClean="0"/>
              <a:t>e students summarize what they learned from the text.</a:t>
            </a:r>
          </a:p>
          <a:p>
            <a:r>
              <a:rPr lang="en-US" dirty="0" smtClean="0"/>
              <a:t>Discuss: Whose point of view (POV) </a:t>
            </a:r>
            <a:r>
              <a:rPr lang="en-US" dirty="0" smtClean="0"/>
              <a:t>was this written from? What point does he want to make? What might he not be telling us?</a:t>
            </a:r>
            <a:endParaRPr lang="en-US" dirty="0" smtClean="0"/>
          </a:p>
          <a:p>
            <a:pPr marL="0" indent="0">
              <a:buNone/>
            </a:pPr>
            <a:endParaRPr lang="en-US" dirty="0" smtClean="0"/>
          </a:p>
        </p:txBody>
      </p:sp>
    </p:spTree>
    <p:extLst>
      <p:ext uri="{BB962C8B-B14F-4D97-AF65-F5344CB8AC3E}">
        <p14:creationId xmlns:p14="http://schemas.microsoft.com/office/powerpoint/2010/main" val="29673154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r>
              <a:rPr lang="en-US" dirty="0" smtClean="0"/>
              <a:t>: Comparing First- and Third-Person Accounts</a:t>
            </a:r>
            <a:endParaRPr lang="en-US" dirty="0"/>
          </a:p>
        </p:txBody>
      </p:sp>
      <p:sp>
        <p:nvSpPr>
          <p:cNvPr id="3" name="Content Placeholder 2"/>
          <p:cNvSpPr>
            <a:spLocks noGrp="1"/>
          </p:cNvSpPr>
          <p:nvPr>
            <p:ph idx="1"/>
          </p:nvPr>
        </p:nvSpPr>
        <p:spPr/>
        <p:txBody>
          <a:bodyPr/>
          <a:lstStyle/>
          <a:p>
            <a:r>
              <a:rPr lang="en-US" dirty="0" smtClean="0"/>
              <a:t>Read the second selection, the biography of Malcolm X, using the same DR-TA method as before:</a:t>
            </a:r>
          </a:p>
          <a:p>
            <a:pPr lvl="1"/>
            <a:r>
              <a:rPr lang="en-US" dirty="0" smtClean="0"/>
              <a:t>Read the first paragraph; stop and discuss new information; record</a:t>
            </a:r>
          </a:p>
          <a:p>
            <a:pPr lvl="1"/>
            <a:r>
              <a:rPr lang="en-US" dirty="0" smtClean="0"/>
              <a:t>Read the second two paragraphs; stop and discuss; record</a:t>
            </a:r>
          </a:p>
          <a:p>
            <a:pPr lvl="1"/>
            <a:r>
              <a:rPr lang="en-US" dirty="0" smtClean="0"/>
              <a:t>Read to the bottom of page one silently; stop and discuss; record</a:t>
            </a:r>
          </a:p>
          <a:p>
            <a:pPr lvl="1"/>
            <a:r>
              <a:rPr lang="en-US" dirty="0" smtClean="0"/>
              <a:t>Read the remainder of the text; stop and discuss; record</a:t>
            </a:r>
          </a:p>
          <a:p>
            <a:r>
              <a:rPr lang="en-US" dirty="0" smtClean="0"/>
              <a:t>Ask: What </a:t>
            </a:r>
            <a:r>
              <a:rPr lang="en-US" i="1" dirty="0" smtClean="0"/>
              <a:t>discrepancies </a:t>
            </a:r>
            <a:r>
              <a:rPr lang="en-US" dirty="0" smtClean="0"/>
              <a:t>(differences) do you see between Malcolm X’s autobiography and his biography?</a:t>
            </a:r>
          </a:p>
          <a:p>
            <a:r>
              <a:rPr lang="en-US" dirty="0" smtClean="0"/>
              <a:t>What could explain these discrepancies?</a:t>
            </a:r>
          </a:p>
        </p:txBody>
      </p:sp>
    </p:spTree>
    <p:extLst>
      <p:ext uri="{BB962C8B-B14F-4D97-AF65-F5344CB8AC3E}">
        <p14:creationId xmlns:p14="http://schemas.microsoft.com/office/powerpoint/2010/main" val="39542458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Self-Selection (VSS)</a:t>
            </a:r>
            <a:endParaRPr lang="en-US" dirty="0"/>
          </a:p>
        </p:txBody>
      </p:sp>
      <p:sp>
        <p:nvSpPr>
          <p:cNvPr id="3" name="Content Placeholder 2"/>
          <p:cNvSpPr>
            <a:spLocks noGrp="1"/>
          </p:cNvSpPr>
          <p:nvPr>
            <p:ph idx="1"/>
          </p:nvPr>
        </p:nvSpPr>
        <p:spPr/>
        <p:txBody>
          <a:bodyPr/>
          <a:lstStyle/>
          <a:p>
            <a:r>
              <a:rPr lang="en-US" dirty="0" smtClean="0"/>
              <a:t>Ask students to form groups of 4-5 students</a:t>
            </a:r>
          </a:p>
          <a:p>
            <a:r>
              <a:rPr lang="en-US" dirty="0" smtClean="0"/>
              <a:t>Divide the room in half: one side for the autobiographical text and one for the biographical text</a:t>
            </a:r>
          </a:p>
          <a:p>
            <a:r>
              <a:rPr lang="en-US" dirty="0" smtClean="0"/>
              <a:t>Have students select one word from their text to present. They should give the definition and make an argument for why this is an important word to study and remember</a:t>
            </a:r>
          </a:p>
          <a:p>
            <a:r>
              <a:rPr lang="en-US" dirty="0" smtClean="0"/>
              <a:t>Have each group present a different word (no repeated presentations; groups with the same word can collaborate) and then have the class vote on whether this is an important word.</a:t>
            </a:r>
            <a:endParaRPr lang="en-US" dirty="0"/>
          </a:p>
        </p:txBody>
      </p:sp>
    </p:spTree>
    <p:extLst>
      <p:ext uri="{BB962C8B-B14F-4D97-AF65-F5344CB8AC3E}">
        <p14:creationId xmlns:p14="http://schemas.microsoft.com/office/powerpoint/2010/main" val="981506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761</Words>
  <Application>Microsoft Macintosh PowerPoint</Application>
  <PresentationFormat>Custom</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Reading Comprehension Week Four</vt:lpstr>
      <vt:lpstr>Overview</vt:lpstr>
      <vt:lpstr>First hour: Vocabulary Review and Malcolm X</vt:lpstr>
      <vt:lpstr>First hour, Cont’d.</vt:lpstr>
      <vt:lpstr>Second hour: Comparing First- and Third-Person Accounts</vt:lpstr>
      <vt:lpstr>Vocabulary Self-Selection (VSS)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Week Four</dc:title>
  <dc:creator>Mark Dressman</dc:creator>
  <cp:lastModifiedBy>Mark Dressman</cp:lastModifiedBy>
  <cp:revision>7</cp:revision>
  <dcterms:created xsi:type="dcterms:W3CDTF">2014-10-25T15:52:05Z</dcterms:created>
  <dcterms:modified xsi:type="dcterms:W3CDTF">2015-10-29T09:25:05Z</dcterms:modified>
</cp:coreProperties>
</file>