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C8D4DE-D64F-4121-8B6B-B9334228D15A}" type="datetimeFigureOut">
              <a:rPr lang="en-US" smtClean="0"/>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A5C00-55C5-4B21-B105-E4AD4D439F74}" type="slidenum">
              <a:rPr lang="en-US" smtClean="0"/>
              <a:t>‹#›</a:t>
            </a:fld>
            <a:endParaRPr lang="en-US"/>
          </a:p>
        </p:txBody>
      </p:sp>
    </p:spTree>
    <p:extLst>
      <p:ext uri="{BB962C8B-B14F-4D97-AF65-F5344CB8AC3E}">
        <p14:creationId xmlns:p14="http://schemas.microsoft.com/office/powerpoint/2010/main" val="557389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C8D4DE-D64F-4121-8B6B-B9334228D15A}" type="datetimeFigureOut">
              <a:rPr lang="en-US" smtClean="0"/>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A5C00-55C5-4B21-B105-E4AD4D439F74}" type="slidenum">
              <a:rPr lang="en-US" smtClean="0"/>
              <a:t>‹#›</a:t>
            </a:fld>
            <a:endParaRPr lang="en-US"/>
          </a:p>
        </p:txBody>
      </p:sp>
    </p:spTree>
    <p:extLst>
      <p:ext uri="{BB962C8B-B14F-4D97-AF65-F5344CB8AC3E}">
        <p14:creationId xmlns:p14="http://schemas.microsoft.com/office/powerpoint/2010/main" val="1423850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C8D4DE-D64F-4121-8B6B-B9334228D15A}" type="datetimeFigureOut">
              <a:rPr lang="en-US" smtClean="0"/>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A5C00-55C5-4B21-B105-E4AD4D439F74}" type="slidenum">
              <a:rPr lang="en-US" smtClean="0"/>
              <a:t>‹#›</a:t>
            </a:fld>
            <a:endParaRPr lang="en-US"/>
          </a:p>
        </p:txBody>
      </p:sp>
    </p:spTree>
    <p:extLst>
      <p:ext uri="{BB962C8B-B14F-4D97-AF65-F5344CB8AC3E}">
        <p14:creationId xmlns:p14="http://schemas.microsoft.com/office/powerpoint/2010/main" val="1148246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C8D4DE-D64F-4121-8B6B-B9334228D15A}" type="datetimeFigureOut">
              <a:rPr lang="en-US" smtClean="0"/>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A5C00-55C5-4B21-B105-E4AD4D439F74}" type="slidenum">
              <a:rPr lang="en-US" smtClean="0"/>
              <a:t>‹#›</a:t>
            </a:fld>
            <a:endParaRPr lang="en-US"/>
          </a:p>
        </p:txBody>
      </p:sp>
    </p:spTree>
    <p:extLst>
      <p:ext uri="{BB962C8B-B14F-4D97-AF65-F5344CB8AC3E}">
        <p14:creationId xmlns:p14="http://schemas.microsoft.com/office/powerpoint/2010/main" val="1489389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C8D4DE-D64F-4121-8B6B-B9334228D15A}" type="datetimeFigureOut">
              <a:rPr lang="en-US" smtClean="0"/>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A5C00-55C5-4B21-B105-E4AD4D439F74}" type="slidenum">
              <a:rPr lang="en-US" smtClean="0"/>
              <a:t>‹#›</a:t>
            </a:fld>
            <a:endParaRPr lang="en-US"/>
          </a:p>
        </p:txBody>
      </p:sp>
    </p:spTree>
    <p:extLst>
      <p:ext uri="{BB962C8B-B14F-4D97-AF65-F5344CB8AC3E}">
        <p14:creationId xmlns:p14="http://schemas.microsoft.com/office/powerpoint/2010/main" val="2894845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C8D4DE-D64F-4121-8B6B-B9334228D15A}" type="datetimeFigureOut">
              <a:rPr lang="en-US" smtClean="0"/>
              <a:t>9/30/2015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8A5C00-55C5-4B21-B105-E4AD4D439F74}" type="slidenum">
              <a:rPr lang="en-US" smtClean="0"/>
              <a:t>‹#›</a:t>
            </a:fld>
            <a:endParaRPr lang="en-US"/>
          </a:p>
        </p:txBody>
      </p:sp>
    </p:spTree>
    <p:extLst>
      <p:ext uri="{BB962C8B-B14F-4D97-AF65-F5344CB8AC3E}">
        <p14:creationId xmlns:p14="http://schemas.microsoft.com/office/powerpoint/2010/main" val="773313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C8D4DE-D64F-4121-8B6B-B9334228D15A}" type="datetimeFigureOut">
              <a:rPr lang="en-US" smtClean="0"/>
              <a:t>9/30/2015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8A5C00-55C5-4B21-B105-E4AD4D439F74}" type="slidenum">
              <a:rPr lang="en-US" smtClean="0"/>
              <a:t>‹#›</a:t>
            </a:fld>
            <a:endParaRPr lang="en-US"/>
          </a:p>
        </p:txBody>
      </p:sp>
    </p:spTree>
    <p:extLst>
      <p:ext uri="{BB962C8B-B14F-4D97-AF65-F5344CB8AC3E}">
        <p14:creationId xmlns:p14="http://schemas.microsoft.com/office/powerpoint/2010/main" val="3039532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C8D4DE-D64F-4121-8B6B-B9334228D15A}" type="datetimeFigureOut">
              <a:rPr lang="en-US" smtClean="0"/>
              <a:t>9/30/2015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8A5C00-55C5-4B21-B105-E4AD4D439F74}" type="slidenum">
              <a:rPr lang="en-US" smtClean="0"/>
              <a:t>‹#›</a:t>
            </a:fld>
            <a:endParaRPr lang="en-US"/>
          </a:p>
        </p:txBody>
      </p:sp>
    </p:spTree>
    <p:extLst>
      <p:ext uri="{BB962C8B-B14F-4D97-AF65-F5344CB8AC3E}">
        <p14:creationId xmlns:p14="http://schemas.microsoft.com/office/powerpoint/2010/main" val="2860916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C8D4DE-D64F-4121-8B6B-B9334228D15A}" type="datetimeFigureOut">
              <a:rPr lang="en-US" smtClean="0"/>
              <a:t>9/30/2015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8A5C00-55C5-4B21-B105-E4AD4D439F74}" type="slidenum">
              <a:rPr lang="en-US" smtClean="0"/>
              <a:t>‹#›</a:t>
            </a:fld>
            <a:endParaRPr lang="en-US"/>
          </a:p>
        </p:txBody>
      </p:sp>
    </p:spTree>
    <p:extLst>
      <p:ext uri="{BB962C8B-B14F-4D97-AF65-F5344CB8AC3E}">
        <p14:creationId xmlns:p14="http://schemas.microsoft.com/office/powerpoint/2010/main" val="571060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C8D4DE-D64F-4121-8B6B-B9334228D15A}" type="datetimeFigureOut">
              <a:rPr lang="en-US" smtClean="0"/>
              <a:t>9/30/2015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8A5C00-55C5-4B21-B105-E4AD4D439F74}" type="slidenum">
              <a:rPr lang="en-US" smtClean="0"/>
              <a:t>‹#›</a:t>
            </a:fld>
            <a:endParaRPr lang="en-US"/>
          </a:p>
        </p:txBody>
      </p:sp>
    </p:spTree>
    <p:extLst>
      <p:ext uri="{BB962C8B-B14F-4D97-AF65-F5344CB8AC3E}">
        <p14:creationId xmlns:p14="http://schemas.microsoft.com/office/powerpoint/2010/main" val="679917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C8D4DE-D64F-4121-8B6B-B9334228D15A}" type="datetimeFigureOut">
              <a:rPr lang="en-US" smtClean="0"/>
              <a:t>9/30/2015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8A5C00-55C5-4B21-B105-E4AD4D439F74}" type="slidenum">
              <a:rPr lang="en-US" smtClean="0"/>
              <a:t>‹#›</a:t>
            </a:fld>
            <a:endParaRPr lang="en-US"/>
          </a:p>
        </p:txBody>
      </p:sp>
    </p:spTree>
    <p:extLst>
      <p:ext uri="{BB962C8B-B14F-4D97-AF65-F5344CB8AC3E}">
        <p14:creationId xmlns:p14="http://schemas.microsoft.com/office/powerpoint/2010/main" val="2098648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C8D4DE-D64F-4121-8B6B-B9334228D15A}" type="datetimeFigureOut">
              <a:rPr lang="en-US" smtClean="0"/>
              <a:t>9/30/2015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8A5C00-55C5-4B21-B105-E4AD4D439F74}" type="slidenum">
              <a:rPr lang="en-US" smtClean="0"/>
              <a:t>‹#›</a:t>
            </a:fld>
            <a:endParaRPr lang="en-US"/>
          </a:p>
        </p:txBody>
      </p:sp>
    </p:spTree>
    <p:extLst>
      <p:ext uri="{BB962C8B-B14F-4D97-AF65-F5344CB8AC3E}">
        <p14:creationId xmlns:p14="http://schemas.microsoft.com/office/powerpoint/2010/main" val="2463782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Reading Comprehension, Week 9</a:t>
            </a:r>
            <a:endParaRPr lang="en-US" dirty="0"/>
          </a:p>
        </p:txBody>
      </p:sp>
      <p:sp>
        <p:nvSpPr>
          <p:cNvPr id="3" name="Subtitle 2"/>
          <p:cNvSpPr>
            <a:spLocks noGrp="1"/>
          </p:cNvSpPr>
          <p:nvPr>
            <p:ph type="subTitle" idx="1"/>
          </p:nvPr>
        </p:nvSpPr>
        <p:spPr/>
        <p:txBody>
          <a:bodyPr>
            <a:normAutofit/>
          </a:bodyPr>
          <a:lstStyle/>
          <a:p>
            <a:r>
              <a:rPr lang="en-US" sz="3600" dirty="0" smtClean="0"/>
              <a:t>Scientific Narrative</a:t>
            </a:r>
            <a:endParaRPr lang="en-US" sz="3600" dirty="0"/>
          </a:p>
        </p:txBody>
      </p:sp>
    </p:spTree>
    <p:extLst>
      <p:ext uri="{BB962C8B-B14F-4D97-AF65-F5344CB8AC3E}">
        <p14:creationId xmlns:p14="http://schemas.microsoft.com/office/powerpoint/2010/main" val="1884334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pPr marL="0" indent="0">
              <a:buNone/>
            </a:pPr>
            <a:r>
              <a:rPr lang="en-US" dirty="0" smtClean="0"/>
              <a:t>The three readings for this week build on information about </a:t>
            </a:r>
            <a:r>
              <a:rPr lang="en-US" dirty="0" err="1" smtClean="0"/>
              <a:t>Spinosaurus</a:t>
            </a:r>
            <a:r>
              <a:rPr lang="en-US" dirty="0" smtClean="0"/>
              <a:t>, a water-loving carnivorous dinosaur found in Morocco. The three narratives each provide information about the history of the dinosaur’s discovery. The task for students will be to read the three narratives and record events using the Organizer for Week 9. Once all relevant events have been recorded, the students will then put them in their proper sequence and retell the story of </a:t>
            </a:r>
            <a:r>
              <a:rPr lang="en-US" dirty="0" err="1" smtClean="0"/>
              <a:t>Spinosaurus’s</a:t>
            </a:r>
            <a:r>
              <a:rPr lang="en-US" dirty="0" smtClean="0"/>
              <a:t> discovery in chronological order.</a:t>
            </a:r>
          </a:p>
        </p:txBody>
      </p:sp>
    </p:spTree>
    <p:extLst>
      <p:ext uri="{BB962C8B-B14F-4D97-AF65-F5344CB8AC3E}">
        <p14:creationId xmlns:p14="http://schemas.microsoft.com/office/powerpoint/2010/main" val="2285691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Hour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Review information and vocabulary from Week 8 on the discovery of </a:t>
            </a:r>
            <a:r>
              <a:rPr lang="en-US" dirty="0" err="1" smtClean="0"/>
              <a:t>Spinosaurus</a:t>
            </a:r>
            <a:r>
              <a:rPr lang="en-US" dirty="0" smtClean="0"/>
              <a:t>.</a:t>
            </a:r>
          </a:p>
          <a:p>
            <a:r>
              <a:rPr lang="en-US" dirty="0" smtClean="0"/>
              <a:t>Ask students what questions they might have or have wondered about as they read last week. What don’t we know about this discovery yet? Record these questions on the board.</a:t>
            </a:r>
          </a:p>
          <a:p>
            <a:r>
              <a:rPr lang="en-US" dirty="0" smtClean="0"/>
              <a:t>Distribute the Information Organizer but only one sheet per two or three students (students will work in pairs or in threes for this assignment).</a:t>
            </a:r>
          </a:p>
          <a:p>
            <a:r>
              <a:rPr lang="en-US" dirty="0" smtClean="0"/>
              <a:t>Select one of the three readings for this week. As a whole class, begin to read, using the Shared Reading approach (teacher reads and wonders aloud as he or she reads) for the first paragraph or so. </a:t>
            </a:r>
            <a:endParaRPr lang="en-US" dirty="0"/>
          </a:p>
          <a:p>
            <a:r>
              <a:rPr lang="en-US" dirty="0" smtClean="0"/>
              <a:t>Prompt students to write down and record the Date, Location, Who and What Happened for each event. Leave the Sequence blank for now.</a:t>
            </a:r>
          </a:p>
          <a:p>
            <a:r>
              <a:rPr lang="en-US" dirty="0" smtClean="0"/>
              <a:t>Continue reading through the first reading, either as a whole class or in pairs/threes, stopping to record information as new information is read about.</a:t>
            </a:r>
            <a:endParaRPr lang="en-US" dirty="0"/>
          </a:p>
        </p:txBody>
      </p:sp>
    </p:spTree>
    <p:extLst>
      <p:ext uri="{BB962C8B-B14F-4D97-AF65-F5344CB8AC3E}">
        <p14:creationId xmlns:p14="http://schemas.microsoft.com/office/powerpoint/2010/main" val="309320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Hour</a:t>
            </a:r>
            <a:endParaRPr lang="en-US" dirty="0"/>
          </a:p>
        </p:txBody>
      </p:sp>
      <p:sp>
        <p:nvSpPr>
          <p:cNvPr id="3" name="Content Placeholder 2"/>
          <p:cNvSpPr>
            <a:spLocks noGrp="1"/>
          </p:cNvSpPr>
          <p:nvPr>
            <p:ph idx="1"/>
          </p:nvPr>
        </p:nvSpPr>
        <p:spPr>
          <a:xfrm>
            <a:off x="838200" y="1563624"/>
            <a:ext cx="10515600" cy="4613339"/>
          </a:xfrm>
        </p:spPr>
        <p:txBody>
          <a:bodyPr/>
          <a:lstStyle/>
          <a:p>
            <a:r>
              <a:rPr lang="en-US" dirty="0" smtClean="0"/>
              <a:t>Using the same Information Organizer and approach as in the First Hour, have students read the second article in pairs or threes, adding new information to each event or adding new events that they read about. </a:t>
            </a:r>
          </a:p>
          <a:p>
            <a:r>
              <a:rPr lang="en-US" dirty="0" smtClean="0"/>
              <a:t>The instructor should be circulating in the class as students read.</a:t>
            </a:r>
          </a:p>
          <a:p>
            <a:r>
              <a:rPr lang="en-US" dirty="0" smtClean="0"/>
              <a:t>Stop at the half hour and check students’ progress as the students read. </a:t>
            </a:r>
          </a:p>
          <a:p>
            <a:r>
              <a:rPr lang="en-US" dirty="0" smtClean="0"/>
              <a:t>Continue the exercise with the third reading, having students work in pairs/threes.</a:t>
            </a:r>
            <a:endParaRPr lang="en-US" dirty="0"/>
          </a:p>
        </p:txBody>
      </p:sp>
    </p:spTree>
    <p:extLst>
      <p:ext uri="{BB962C8B-B14F-4D97-AF65-F5344CB8AC3E}">
        <p14:creationId xmlns:p14="http://schemas.microsoft.com/office/powerpoint/2010/main" val="1572423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Hour</a:t>
            </a:r>
            <a:endParaRPr lang="en-US" dirty="0"/>
          </a:p>
        </p:txBody>
      </p:sp>
      <p:sp>
        <p:nvSpPr>
          <p:cNvPr id="3" name="Content Placeholder 2"/>
          <p:cNvSpPr>
            <a:spLocks noGrp="1"/>
          </p:cNvSpPr>
          <p:nvPr>
            <p:ph idx="1"/>
          </p:nvPr>
        </p:nvSpPr>
        <p:spPr>
          <a:xfrm>
            <a:off x="838200" y="1499616"/>
            <a:ext cx="10515600" cy="4677347"/>
          </a:xfrm>
        </p:spPr>
        <p:txBody>
          <a:bodyPr/>
          <a:lstStyle/>
          <a:p>
            <a:r>
              <a:rPr lang="en-US" dirty="0" smtClean="0"/>
              <a:t>When all groups have finished note taking, stop and have a whole class discussion. How many separate dates, locations, and events are there to this story?</a:t>
            </a:r>
          </a:p>
          <a:p>
            <a:r>
              <a:rPr lang="en-US" dirty="0" smtClean="0"/>
              <a:t>Have students work in pairs or threes to put the story in chronological order, putting a 1 in the Sequence cell for the first event, 2 for what happened next, 3 for the next, and so on. </a:t>
            </a:r>
          </a:p>
          <a:p>
            <a:r>
              <a:rPr lang="en-US" dirty="0" smtClean="0"/>
              <a:t>As a whole class, review the sequence of events and all information that was gained from the three articles.</a:t>
            </a:r>
          </a:p>
          <a:p>
            <a:r>
              <a:rPr lang="en-US" dirty="0" smtClean="0"/>
              <a:t>Have students retell the story in chronological order, either in writing (in pairs or threes) or </a:t>
            </a:r>
            <a:r>
              <a:rPr lang="en-US" smtClean="0"/>
              <a:t>whole-class discussion.</a:t>
            </a:r>
            <a:endParaRPr lang="en-US" dirty="0"/>
          </a:p>
        </p:txBody>
      </p:sp>
    </p:spTree>
    <p:extLst>
      <p:ext uri="{BB962C8B-B14F-4D97-AF65-F5344CB8AC3E}">
        <p14:creationId xmlns:p14="http://schemas.microsoft.com/office/powerpoint/2010/main" val="30837938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463</Words>
  <Application>Microsoft Office PowerPoint</Application>
  <PresentationFormat>Widescreen</PresentationFormat>
  <Paragraphs>21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Reading Comprehension, Week 9</vt:lpstr>
      <vt:lpstr>Overview</vt:lpstr>
      <vt:lpstr>First Hour</vt:lpstr>
      <vt:lpstr>Second Hour</vt:lpstr>
      <vt:lpstr>Third Hour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Comprehension, Week 9</dc:title>
  <dc:creator>Mark Dressman</dc:creator>
  <cp:lastModifiedBy>Mark Dressman</cp:lastModifiedBy>
  <cp:revision>3</cp:revision>
  <dcterms:created xsi:type="dcterms:W3CDTF">2015-09-30T12:52:35Z</dcterms:created>
  <dcterms:modified xsi:type="dcterms:W3CDTF">2015-09-30T13:18:39Z</dcterms:modified>
</cp:coreProperties>
</file>