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59"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76" d="100"/>
          <a:sy n="76" d="100"/>
        </p:scale>
        <p:origin x="296"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EAC4FF6-ABFE-456A-9EB6-1E86C0D4AC0A}" type="datetimeFigureOut">
              <a:rPr lang="en-US" smtClean="0"/>
              <a:t>9/27/2015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78887E-0041-41B6-9763-2BAACF7441CC}" type="slidenum">
              <a:rPr lang="en-US" smtClean="0"/>
              <a:t>‹#›</a:t>
            </a:fld>
            <a:endParaRPr lang="en-US"/>
          </a:p>
        </p:txBody>
      </p:sp>
    </p:spTree>
    <p:extLst>
      <p:ext uri="{BB962C8B-B14F-4D97-AF65-F5344CB8AC3E}">
        <p14:creationId xmlns:p14="http://schemas.microsoft.com/office/powerpoint/2010/main" val="9750799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AC4FF6-ABFE-456A-9EB6-1E86C0D4AC0A}" type="datetimeFigureOut">
              <a:rPr lang="en-US" smtClean="0"/>
              <a:t>9/27/2015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78887E-0041-41B6-9763-2BAACF7441CC}" type="slidenum">
              <a:rPr lang="en-US" smtClean="0"/>
              <a:t>‹#›</a:t>
            </a:fld>
            <a:endParaRPr lang="en-US"/>
          </a:p>
        </p:txBody>
      </p:sp>
    </p:spTree>
    <p:extLst>
      <p:ext uri="{BB962C8B-B14F-4D97-AF65-F5344CB8AC3E}">
        <p14:creationId xmlns:p14="http://schemas.microsoft.com/office/powerpoint/2010/main" val="30226452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AC4FF6-ABFE-456A-9EB6-1E86C0D4AC0A}" type="datetimeFigureOut">
              <a:rPr lang="en-US" smtClean="0"/>
              <a:t>9/27/2015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78887E-0041-41B6-9763-2BAACF7441CC}" type="slidenum">
              <a:rPr lang="en-US" smtClean="0"/>
              <a:t>‹#›</a:t>
            </a:fld>
            <a:endParaRPr lang="en-US"/>
          </a:p>
        </p:txBody>
      </p:sp>
    </p:spTree>
    <p:extLst>
      <p:ext uri="{BB962C8B-B14F-4D97-AF65-F5344CB8AC3E}">
        <p14:creationId xmlns:p14="http://schemas.microsoft.com/office/powerpoint/2010/main" val="40696934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AC4FF6-ABFE-456A-9EB6-1E86C0D4AC0A}" type="datetimeFigureOut">
              <a:rPr lang="en-US" smtClean="0"/>
              <a:t>9/27/2015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78887E-0041-41B6-9763-2BAACF7441CC}" type="slidenum">
              <a:rPr lang="en-US" smtClean="0"/>
              <a:t>‹#›</a:t>
            </a:fld>
            <a:endParaRPr lang="en-US"/>
          </a:p>
        </p:txBody>
      </p:sp>
    </p:spTree>
    <p:extLst>
      <p:ext uri="{BB962C8B-B14F-4D97-AF65-F5344CB8AC3E}">
        <p14:creationId xmlns:p14="http://schemas.microsoft.com/office/powerpoint/2010/main" val="25949153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AC4FF6-ABFE-456A-9EB6-1E86C0D4AC0A}" type="datetimeFigureOut">
              <a:rPr lang="en-US" smtClean="0"/>
              <a:t>9/27/2015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78887E-0041-41B6-9763-2BAACF7441CC}" type="slidenum">
              <a:rPr lang="en-US" smtClean="0"/>
              <a:t>‹#›</a:t>
            </a:fld>
            <a:endParaRPr lang="en-US"/>
          </a:p>
        </p:txBody>
      </p:sp>
    </p:spTree>
    <p:extLst>
      <p:ext uri="{BB962C8B-B14F-4D97-AF65-F5344CB8AC3E}">
        <p14:creationId xmlns:p14="http://schemas.microsoft.com/office/powerpoint/2010/main" val="25366780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EAC4FF6-ABFE-456A-9EB6-1E86C0D4AC0A}" type="datetimeFigureOut">
              <a:rPr lang="en-US" smtClean="0"/>
              <a:t>9/27/2015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78887E-0041-41B6-9763-2BAACF7441CC}" type="slidenum">
              <a:rPr lang="en-US" smtClean="0"/>
              <a:t>‹#›</a:t>
            </a:fld>
            <a:endParaRPr lang="en-US"/>
          </a:p>
        </p:txBody>
      </p:sp>
    </p:spTree>
    <p:extLst>
      <p:ext uri="{BB962C8B-B14F-4D97-AF65-F5344CB8AC3E}">
        <p14:creationId xmlns:p14="http://schemas.microsoft.com/office/powerpoint/2010/main" val="26423764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EAC4FF6-ABFE-456A-9EB6-1E86C0D4AC0A}" type="datetimeFigureOut">
              <a:rPr lang="en-US" smtClean="0"/>
              <a:t>9/27/2015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78887E-0041-41B6-9763-2BAACF7441CC}" type="slidenum">
              <a:rPr lang="en-US" smtClean="0"/>
              <a:t>‹#›</a:t>
            </a:fld>
            <a:endParaRPr lang="en-US"/>
          </a:p>
        </p:txBody>
      </p:sp>
    </p:spTree>
    <p:extLst>
      <p:ext uri="{BB962C8B-B14F-4D97-AF65-F5344CB8AC3E}">
        <p14:creationId xmlns:p14="http://schemas.microsoft.com/office/powerpoint/2010/main" val="19912679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EAC4FF6-ABFE-456A-9EB6-1E86C0D4AC0A}" type="datetimeFigureOut">
              <a:rPr lang="en-US" smtClean="0"/>
              <a:t>9/27/2015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78887E-0041-41B6-9763-2BAACF7441CC}" type="slidenum">
              <a:rPr lang="en-US" smtClean="0"/>
              <a:t>‹#›</a:t>
            </a:fld>
            <a:endParaRPr lang="en-US"/>
          </a:p>
        </p:txBody>
      </p:sp>
    </p:spTree>
    <p:extLst>
      <p:ext uri="{BB962C8B-B14F-4D97-AF65-F5344CB8AC3E}">
        <p14:creationId xmlns:p14="http://schemas.microsoft.com/office/powerpoint/2010/main" val="40510161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AC4FF6-ABFE-456A-9EB6-1E86C0D4AC0A}" type="datetimeFigureOut">
              <a:rPr lang="en-US" smtClean="0"/>
              <a:t>9/27/2015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78887E-0041-41B6-9763-2BAACF7441CC}" type="slidenum">
              <a:rPr lang="en-US" smtClean="0"/>
              <a:t>‹#›</a:t>
            </a:fld>
            <a:endParaRPr lang="en-US"/>
          </a:p>
        </p:txBody>
      </p:sp>
    </p:spTree>
    <p:extLst>
      <p:ext uri="{BB962C8B-B14F-4D97-AF65-F5344CB8AC3E}">
        <p14:creationId xmlns:p14="http://schemas.microsoft.com/office/powerpoint/2010/main" val="2469809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AC4FF6-ABFE-456A-9EB6-1E86C0D4AC0A}" type="datetimeFigureOut">
              <a:rPr lang="en-US" smtClean="0"/>
              <a:t>9/27/2015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78887E-0041-41B6-9763-2BAACF7441CC}" type="slidenum">
              <a:rPr lang="en-US" smtClean="0"/>
              <a:t>‹#›</a:t>
            </a:fld>
            <a:endParaRPr lang="en-US"/>
          </a:p>
        </p:txBody>
      </p:sp>
    </p:spTree>
    <p:extLst>
      <p:ext uri="{BB962C8B-B14F-4D97-AF65-F5344CB8AC3E}">
        <p14:creationId xmlns:p14="http://schemas.microsoft.com/office/powerpoint/2010/main" val="10982591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AC4FF6-ABFE-456A-9EB6-1E86C0D4AC0A}" type="datetimeFigureOut">
              <a:rPr lang="en-US" smtClean="0"/>
              <a:t>9/27/2015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78887E-0041-41B6-9763-2BAACF7441CC}" type="slidenum">
              <a:rPr lang="en-US" smtClean="0"/>
              <a:t>‹#›</a:t>
            </a:fld>
            <a:endParaRPr lang="en-US"/>
          </a:p>
        </p:txBody>
      </p:sp>
    </p:spTree>
    <p:extLst>
      <p:ext uri="{BB962C8B-B14F-4D97-AF65-F5344CB8AC3E}">
        <p14:creationId xmlns:p14="http://schemas.microsoft.com/office/powerpoint/2010/main" val="3259712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AC4FF6-ABFE-456A-9EB6-1E86C0D4AC0A}" type="datetimeFigureOut">
              <a:rPr lang="en-US" smtClean="0"/>
              <a:t>9/27/2015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78887E-0041-41B6-9763-2BAACF7441CC}" type="slidenum">
              <a:rPr lang="en-US" smtClean="0"/>
              <a:t>‹#›</a:t>
            </a:fld>
            <a:endParaRPr lang="en-US"/>
          </a:p>
        </p:txBody>
      </p:sp>
    </p:spTree>
    <p:extLst>
      <p:ext uri="{BB962C8B-B14F-4D97-AF65-F5344CB8AC3E}">
        <p14:creationId xmlns:p14="http://schemas.microsoft.com/office/powerpoint/2010/main" val="30079857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b="1" dirty="0" smtClean="0"/>
              <a:t>Reading Comprehension, Week 8</a:t>
            </a:r>
            <a:endParaRPr lang="en-US" sz="4800" b="1" dirty="0"/>
          </a:p>
        </p:txBody>
      </p:sp>
      <p:sp>
        <p:nvSpPr>
          <p:cNvPr id="3" name="Subtitle 2"/>
          <p:cNvSpPr>
            <a:spLocks noGrp="1"/>
          </p:cNvSpPr>
          <p:nvPr>
            <p:ph type="subTitle" idx="1"/>
          </p:nvPr>
        </p:nvSpPr>
        <p:spPr/>
        <p:txBody>
          <a:bodyPr>
            <a:normAutofit/>
          </a:bodyPr>
          <a:lstStyle/>
          <a:p>
            <a:r>
              <a:rPr lang="en-US" sz="3600" dirty="0" smtClean="0"/>
              <a:t>Scientific Exposition</a:t>
            </a:r>
            <a:endParaRPr lang="en-US" sz="3600" dirty="0"/>
          </a:p>
        </p:txBody>
      </p:sp>
    </p:spTree>
    <p:extLst>
      <p:ext uri="{BB962C8B-B14F-4D97-AF65-F5344CB8AC3E}">
        <p14:creationId xmlns:p14="http://schemas.microsoft.com/office/powerpoint/2010/main" val="31534274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Third Hour</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Carry over from second hour about 20 minutes into the third hour. Students should have taken notes and followed the RT procedure for the third article as well.</a:t>
            </a:r>
          </a:p>
          <a:p>
            <a:r>
              <a:rPr lang="en-US" dirty="0" smtClean="0"/>
              <a:t>Have a whole class discussion. What are the most interesting things you learned? What new vocabulary have you learned? Was the RT process a good experience for your group?</a:t>
            </a:r>
          </a:p>
          <a:p>
            <a:r>
              <a:rPr lang="en-US" dirty="0" smtClean="0"/>
              <a:t>Distribute large sheets of paper and markers (or simply have students take out a new sheet of paper). Ask the students to graphically organize the information they have learned from the three articles into one clear diagram (can be an outline or a semantic web). </a:t>
            </a:r>
          </a:p>
          <a:p>
            <a:r>
              <a:rPr lang="en-US" dirty="0" smtClean="0"/>
              <a:t>Collect these papers for evaluation or have students write a short summary paragraph about what they learned; make sure every student’s name in the group is one them.</a:t>
            </a:r>
            <a:endParaRPr lang="en-US" dirty="0"/>
          </a:p>
        </p:txBody>
      </p:sp>
    </p:spTree>
    <p:extLst>
      <p:ext uri="{BB962C8B-B14F-4D97-AF65-F5344CB8AC3E}">
        <p14:creationId xmlns:p14="http://schemas.microsoft.com/office/powerpoint/2010/main" val="32684619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This week’s lesson focuses on reading and gathering information from multiple expository texts on the same topic. The three texts to be read all report on the finding of </a:t>
            </a:r>
            <a:r>
              <a:rPr lang="en-US" dirty="0" err="1" smtClean="0"/>
              <a:t>Spinosaurus</a:t>
            </a:r>
            <a:r>
              <a:rPr lang="en-US" dirty="0" smtClean="0"/>
              <a:t>, the largest carnivorous dinosaur ever found and one of the few truly amphibious dinosaurs, in the </a:t>
            </a:r>
            <a:r>
              <a:rPr lang="en-US" dirty="0" err="1" smtClean="0"/>
              <a:t>Kem</a:t>
            </a:r>
            <a:r>
              <a:rPr lang="en-US" dirty="0" smtClean="0"/>
              <a:t> </a:t>
            </a:r>
            <a:r>
              <a:rPr lang="en-US" dirty="0" err="1" smtClean="0"/>
              <a:t>Kem</a:t>
            </a:r>
            <a:r>
              <a:rPr lang="en-US" dirty="0" smtClean="0"/>
              <a:t> fossil bed near </a:t>
            </a:r>
            <a:r>
              <a:rPr lang="en-US" dirty="0" err="1" smtClean="0"/>
              <a:t>Erfoud</a:t>
            </a:r>
            <a:r>
              <a:rPr lang="en-US" dirty="0" smtClean="0"/>
              <a:t>. Students will be placed in groups of five and use a strategy called </a:t>
            </a:r>
            <a:r>
              <a:rPr lang="en-US" i="1" dirty="0" smtClean="0"/>
              <a:t>Reciprocal Teaching</a:t>
            </a:r>
            <a:r>
              <a:rPr lang="en-US" dirty="0" smtClean="0"/>
              <a:t> to read, discuss, and record information about the three articles. The teacher will model the reading and Reciprocal Teaching process for the first article, closely supervise the reading of the second article, and allow students to read the third article mostly on their own using the RT strategy. Each group will record essential information, including vocabulary and in summary produce a graphic representation (an outline or semantic web) that synthesizes information from each of the three articles.</a:t>
            </a:r>
            <a:endParaRPr lang="en-US" dirty="0"/>
          </a:p>
        </p:txBody>
      </p:sp>
    </p:spTree>
    <p:extLst>
      <p:ext uri="{BB962C8B-B14F-4D97-AF65-F5344CB8AC3E}">
        <p14:creationId xmlns:p14="http://schemas.microsoft.com/office/powerpoint/2010/main" val="19286940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Reciprocal Teaching</a:t>
            </a:r>
            <a:endParaRPr lang="en-US" dirty="0"/>
          </a:p>
        </p:txBody>
      </p:sp>
      <p:sp>
        <p:nvSpPr>
          <p:cNvPr id="3" name="Content Placeholder 2"/>
          <p:cNvSpPr>
            <a:spLocks noGrp="1"/>
          </p:cNvSpPr>
          <p:nvPr>
            <p:ph idx="1"/>
          </p:nvPr>
        </p:nvSpPr>
        <p:spPr/>
        <p:txBody>
          <a:bodyPr/>
          <a:lstStyle/>
          <a:p>
            <a:r>
              <a:rPr lang="en-US" sz="3200" dirty="0" smtClean="0"/>
              <a:t>Reciprocal Teaching is an approach to developing reading comprehension skills in readers through a four-step process:</a:t>
            </a:r>
          </a:p>
          <a:p>
            <a:pPr marL="0" indent="0">
              <a:buNone/>
            </a:pPr>
            <a:endParaRPr lang="en-US" sz="1000" dirty="0" smtClean="0"/>
          </a:p>
          <a:p>
            <a:pPr lvl="1"/>
            <a:r>
              <a:rPr lang="en-US" sz="2800" dirty="0" smtClean="0"/>
              <a:t>Questioning</a:t>
            </a:r>
          </a:p>
          <a:p>
            <a:pPr lvl="1"/>
            <a:r>
              <a:rPr lang="en-US" sz="2800" dirty="0" smtClean="0"/>
              <a:t>Clarifying</a:t>
            </a:r>
          </a:p>
          <a:p>
            <a:pPr lvl="1"/>
            <a:r>
              <a:rPr lang="en-US" sz="2800" dirty="0" smtClean="0"/>
              <a:t>Summarizing</a:t>
            </a:r>
          </a:p>
          <a:p>
            <a:pPr lvl="1"/>
            <a:r>
              <a:rPr lang="en-US" sz="2800" dirty="0" smtClean="0"/>
              <a:t>Predicting</a:t>
            </a:r>
          </a:p>
          <a:p>
            <a:r>
              <a:rPr lang="en-US" sz="3200" dirty="0" smtClean="0"/>
              <a:t>It is a complicated approach that must be taught to students and practiced to be successful. </a:t>
            </a:r>
            <a:endParaRPr lang="en-US" sz="3200" dirty="0"/>
          </a:p>
        </p:txBody>
      </p:sp>
    </p:spTree>
    <p:extLst>
      <p:ext uri="{BB962C8B-B14F-4D97-AF65-F5344CB8AC3E}">
        <p14:creationId xmlns:p14="http://schemas.microsoft.com/office/powerpoint/2010/main" val="23653312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 its beginning stages, the teacher models the process for students</a:t>
            </a:r>
            <a:endParaRPr lang="en-US" dirty="0"/>
          </a:p>
        </p:txBody>
      </p:sp>
      <p:sp>
        <p:nvSpPr>
          <p:cNvPr id="3" name="Content Placeholder 2"/>
          <p:cNvSpPr>
            <a:spLocks noGrp="1"/>
          </p:cNvSpPr>
          <p:nvPr>
            <p:ph idx="1"/>
          </p:nvPr>
        </p:nvSpPr>
        <p:spPr>
          <a:xfrm>
            <a:off x="838200" y="1827477"/>
            <a:ext cx="8983133" cy="3598333"/>
          </a:xfrm>
        </p:spPr>
        <p:txBody>
          <a:bodyPr>
            <a:normAutofit/>
          </a:bodyPr>
          <a:lstStyle/>
          <a:p>
            <a:pPr marL="457200" indent="-457200">
              <a:buFont typeface="+mj-lt"/>
              <a:buAutoNum type="arabicPeriod"/>
            </a:pPr>
            <a:r>
              <a:rPr lang="en-US" sz="2400" dirty="0" smtClean="0"/>
              <a:t>The teacher plays the role of QUESTIONNER by wondering aloud about what has just been read (typically a paragraph or two) and drawing students into discussion of the major issues</a:t>
            </a:r>
          </a:p>
          <a:p>
            <a:pPr marL="457200" indent="-457200">
              <a:buFont typeface="+mj-lt"/>
              <a:buAutoNum type="arabicPeriod"/>
            </a:pPr>
            <a:r>
              <a:rPr lang="en-US" sz="2400" dirty="0" smtClean="0"/>
              <a:t>The teacher asks questions about vocabulary or ambiguous parts of the text to CLARIFY meaning</a:t>
            </a:r>
          </a:p>
          <a:p>
            <a:pPr marL="457200" indent="-457200">
              <a:buFont typeface="+mj-lt"/>
              <a:buAutoNum type="arabicPeriod"/>
            </a:pPr>
            <a:r>
              <a:rPr lang="en-US" sz="2400" dirty="0" smtClean="0"/>
              <a:t>The teacher SUMMARIZES this discussion and the meaning of the text</a:t>
            </a:r>
          </a:p>
          <a:p>
            <a:pPr marL="457200" indent="-457200">
              <a:buFont typeface="+mj-lt"/>
              <a:buAutoNum type="arabicPeriod"/>
            </a:pPr>
            <a:r>
              <a:rPr lang="en-US" sz="2400" dirty="0" smtClean="0"/>
              <a:t>The teacher makes PREDICTIONS about what will be read next and draws students into this discussion</a:t>
            </a:r>
            <a:endParaRPr lang="en-US" sz="2400" dirty="0"/>
          </a:p>
        </p:txBody>
      </p:sp>
      <p:sp>
        <p:nvSpPr>
          <p:cNvPr id="4" name="TextBox 3"/>
          <p:cNvSpPr txBox="1"/>
          <p:nvPr/>
        </p:nvSpPr>
        <p:spPr>
          <a:xfrm>
            <a:off x="838200" y="5562600"/>
            <a:ext cx="8305800" cy="1138773"/>
          </a:xfrm>
          <a:prstGeom prst="rect">
            <a:avLst/>
          </a:prstGeom>
          <a:noFill/>
        </p:spPr>
        <p:txBody>
          <a:bodyPr wrap="square" rtlCol="0">
            <a:spAutoFit/>
          </a:bodyPr>
          <a:lstStyle/>
          <a:p>
            <a:r>
              <a:rPr lang="en-US" sz="3400" dirty="0">
                <a:solidFill>
                  <a:schemeClr val="tx2">
                    <a:lumMod val="75000"/>
                  </a:schemeClr>
                </a:solidFill>
                <a:latin typeface="+mj-lt"/>
              </a:rPr>
              <a:t>Each of these four steps can incorporate many sub-strategies (to be researched)</a:t>
            </a:r>
            <a:endParaRPr lang="en-US" sz="3400" dirty="0">
              <a:solidFill>
                <a:schemeClr val="tx2">
                  <a:lumMod val="75000"/>
                </a:schemeClr>
              </a:solidFill>
              <a:latin typeface="+mj-lt"/>
            </a:endParaRPr>
          </a:p>
        </p:txBody>
      </p:sp>
    </p:spTree>
    <p:extLst>
      <p:ext uri="{BB962C8B-B14F-4D97-AF65-F5344CB8AC3E}">
        <p14:creationId xmlns:p14="http://schemas.microsoft.com/office/powerpoint/2010/main" val="36356442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 the next stage, the teacher assigns each reader in the group a role to play</a:t>
            </a:r>
            <a:endParaRPr lang="en-US" dirty="0"/>
          </a:p>
        </p:txBody>
      </p:sp>
      <p:sp>
        <p:nvSpPr>
          <p:cNvPr id="3" name="Content Placeholder 2"/>
          <p:cNvSpPr>
            <a:spLocks noGrp="1"/>
          </p:cNvSpPr>
          <p:nvPr>
            <p:ph idx="1"/>
          </p:nvPr>
        </p:nvSpPr>
        <p:spPr>
          <a:xfrm>
            <a:off x="1049867" y="1930400"/>
            <a:ext cx="9160933" cy="3708400"/>
          </a:xfrm>
        </p:spPr>
        <p:txBody>
          <a:bodyPr>
            <a:normAutofit/>
          </a:bodyPr>
          <a:lstStyle/>
          <a:p>
            <a:pPr marL="457200" indent="-457200">
              <a:buFont typeface="+mj-lt"/>
              <a:buAutoNum type="arabicPeriod"/>
            </a:pPr>
            <a:r>
              <a:rPr lang="en-US" sz="2400" dirty="0" smtClean="0"/>
              <a:t>The QUESTIONNER raises questions about what was read and encourages peers to try to work toward answers for these questions</a:t>
            </a:r>
          </a:p>
          <a:p>
            <a:pPr marL="457200" indent="-457200">
              <a:buFont typeface="+mj-lt"/>
              <a:buAutoNum type="arabicPeriod"/>
            </a:pPr>
            <a:r>
              <a:rPr lang="en-US" sz="2400" dirty="0" smtClean="0"/>
              <a:t>The CLARIFIER raises issues about ambiguities and vocabulary in the text</a:t>
            </a:r>
          </a:p>
          <a:p>
            <a:pPr marL="457200" indent="-457200">
              <a:buFont typeface="+mj-lt"/>
              <a:buAutoNum type="arabicPeriod"/>
            </a:pPr>
            <a:r>
              <a:rPr lang="en-US" sz="2400" dirty="0" smtClean="0"/>
              <a:t>The SUMMARIZER provides a one or two-sentence summation of what was read and discussed</a:t>
            </a:r>
          </a:p>
          <a:p>
            <a:pPr marL="457200" indent="-457200">
              <a:buFont typeface="+mj-lt"/>
              <a:buAutoNum type="arabicPeriod"/>
            </a:pPr>
            <a:r>
              <a:rPr lang="en-US" sz="2400" dirty="0" smtClean="0"/>
              <a:t>The PREDICTOR suggests what may be read next and invites peers to agree, disagree, or suggest different predictions</a:t>
            </a:r>
            <a:endParaRPr lang="en-US" sz="2400" dirty="0"/>
          </a:p>
        </p:txBody>
      </p:sp>
      <p:sp>
        <p:nvSpPr>
          <p:cNvPr id="5" name="TextBox 4"/>
          <p:cNvSpPr txBox="1"/>
          <p:nvPr/>
        </p:nvSpPr>
        <p:spPr>
          <a:xfrm>
            <a:off x="1049867" y="5486401"/>
            <a:ext cx="9237133" cy="830997"/>
          </a:xfrm>
          <a:prstGeom prst="rect">
            <a:avLst/>
          </a:prstGeom>
          <a:noFill/>
        </p:spPr>
        <p:txBody>
          <a:bodyPr wrap="square" rtlCol="0">
            <a:spAutoFit/>
          </a:bodyPr>
          <a:lstStyle/>
          <a:p>
            <a:r>
              <a:rPr lang="en-US" sz="2400" dirty="0">
                <a:solidFill>
                  <a:schemeClr val="tx2">
                    <a:lumMod val="75000"/>
                  </a:schemeClr>
                </a:solidFill>
                <a:latin typeface="+mj-lt"/>
              </a:rPr>
              <a:t>At this stage, it is very useful to provide worksheets for students to use to record their questions, clarifications, summaries, and predictions</a:t>
            </a:r>
            <a:endParaRPr lang="en-US" sz="2400" dirty="0">
              <a:solidFill>
                <a:schemeClr val="tx2">
                  <a:lumMod val="75000"/>
                </a:schemeClr>
              </a:solidFill>
              <a:latin typeface="+mj-lt"/>
            </a:endParaRPr>
          </a:p>
        </p:txBody>
      </p:sp>
    </p:spTree>
    <p:extLst>
      <p:ext uri="{BB962C8B-B14F-4D97-AF65-F5344CB8AC3E}">
        <p14:creationId xmlns:p14="http://schemas.microsoft.com/office/powerpoint/2010/main" val="34490532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RT </a:t>
            </a:r>
            <a:r>
              <a:rPr lang="en-US" dirty="0" smtClean="0"/>
              <a:t>is </a:t>
            </a:r>
            <a:r>
              <a:rPr lang="en-US" dirty="0" smtClean="0"/>
              <a:t>a Powerful, Proven Tool for Teaching Students to Read Academically</a:t>
            </a:r>
            <a:endParaRPr lang="en-US" dirty="0"/>
          </a:p>
        </p:txBody>
      </p:sp>
      <p:sp>
        <p:nvSpPr>
          <p:cNvPr id="3" name="Content Placeholder 2"/>
          <p:cNvSpPr>
            <a:spLocks noGrp="1"/>
          </p:cNvSpPr>
          <p:nvPr>
            <p:ph idx="1"/>
          </p:nvPr>
        </p:nvSpPr>
        <p:spPr>
          <a:xfrm>
            <a:off x="1236133" y="2282371"/>
            <a:ext cx="8229600" cy="4876800"/>
          </a:xfrm>
        </p:spPr>
        <p:txBody>
          <a:bodyPr/>
          <a:lstStyle/>
          <a:p>
            <a:r>
              <a:rPr lang="en-US" dirty="0" smtClean="0"/>
              <a:t>It has a powerful research base showing its success in classes with both struggling and normally successful readers</a:t>
            </a:r>
          </a:p>
          <a:p>
            <a:r>
              <a:rPr lang="en-US" dirty="0" smtClean="0"/>
              <a:t>HOWEVER, it MUST be done as described; and</a:t>
            </a:r>
          </a:p>
          <a:p>
            <a:r>
              <a:rPr lang="en-US" dirty="0" smtClean="0"/>
              <a:t>It can be CHALLENGING to use because it requires that it be taught and practiced to be effective.</a:t>
            </a:r>
          </a:p>
          <a:p>
            <a:r>
              <a:rPr lang="en-US" dirty="0" smtClean="0"/>
              <a:t>It takes TIME and PATIENCE to be successful</a:t>
            </a:r>
            <a:endParaRPr lang="en-US" dirty="0"/>
          </a:p>
        </p:txBody>
      </p:sp>
    </p:spTree>
    <p:extLst>
      <p:ext uri="{BB962C8B-B14F-4D97-AF65-F5344CB8AC3E}">
        <p14:creationId xmlns:p14="http://schemas.microsoft.com/office/powerpoint/2010/main" val="27264110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First Hour</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Organize students into groups of 8 (or 4 if the class is small). Explain that they will read three articles today about </a:t>
            </a:r>
            <a:r>
              <a:rPr lang="en-US" dirty="0" err="1" smtClean="0"/>
              <a:t>Spinosaurus</a:t>
            </a:r>
            <a:r>
              <a:rPr lang="en-US" dirty="0" smtClean="0"/>
              <a:t> and take notes on them. </a:t>
            </a:r>
          </a:p>
          <a:p>
            <a:r>
              <a:rPr lang="en-US" dirty="0" smtClean="0"/>
              <a:t>In each group, there are four different jobs held by two students each: the Questioner, the Clarifier, the Summarizer, and the Predictor.</a:t>
            </a:r>
          </a:p>
          <a:p>
            <a:r>
              <a:rPr lang="en-US" dirty="0" smtClean="0"/>
              <a:t>For the first article, the teacher will read aloud (use Shared Reading) and model each of the four jobs.</a:t>
            </a:r>
          </a:p>
          <a:p>
            <a:r>
              <a:rPr lang="en-US" dirty="0" smtClean="0"/>
              <a:t>Read the first section of the article, “</a:t>
            </a:r>
            <a:r>
              <a:rPr lang="en-US" dirty="0" err="1" smtClean="0"/>
              <a:t>Spinosaurus</a:t>
            </a:r>
            <a:r>
              <a:rPr lang="en-US" dirty="0" smtClean="0"/>
              <a:t> fossil: Giant swimming dinosaur unearthed. At the end of the first section, model the </a:t>
            </a:r>
            <a:r>
              <a:rPr lang="en-US" dirty="0" err="1" smtClean="0"/>
              <a:t>Questionner’s</a:t>
            </a:r>
            <a:r>
              <a:rPr lang="en-US" dirty="0" smtClean="0"/>
              <a:t> role by asking questions about what was just read; model the Clarifier’s role by extending or explaining ideas that were unclear; model the Summarizer’s role by summarizing what was read; and model the Predictor’s role by discussing what isn’t known yet but might be read about.</a:t>
            </a:r>
            <a:endParaRPr lang="en-US" dirty="0"/>
          </a:p>
        </p:txBody>
      </p:sp>
    </p:spTree>
    <p:extLst>
      <p:ext uri="{BB962C8B-B14F-4D97-AF65-F5344CB8AC3E}">
        <p14:creationId xmlns:p14="http://schemas.microsoft.com/office/powerpoint/2010/main" val="5908537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Hour, Cont.</a:t>
            </a:r>
            <a:endParaRPr lang="en-US" dirty="0"/>
          </a:p>
        </p:txBody>
      </p:sp>
      <p:sp>
        <p:nvSpPr>
          <p:cNvPr id="3" name="Content Placeholder 2"/>
          <p:cNvSpPr>
            <a:spLocks noGrp="1"/>
          </p:cNvSpPr>
          <p:nvPr>
            <p:ph idx="1"/>
          </p:nvPr>
        </p:nvSpPr>
        <p:spPr/>
        <p:txBody>
          <a:bodyPr/>
          <a:lstStyle/>
          <a:p>
            <a:r>
              <a:rPr lang="en-US" dirty="0" smtClean="0"/>
              <a:t>Read through the second section of the article, following the same modeling practice: Question, Clarify, Summarize, Predict. Repeat for the third section and so on until completed.</a:t>
            </a:r>
          </a:p>
          <a:p>
            <a:r>
              <a:rPr lang="en-US" dirty="0" smtClean="0"/>
              <a:t>Have each group take out a sheet of paper. In whole class discussion, ask what facts have been learned about </a:t>
            </a:r>
            <a:r>
              <a:rPr lang="en-US" dirty="0" err="1" smtClean="0"/>
              <a:t>Spinosaurus</a:t>
            </a:r>
            <a:r>
              <a:rPr lang="en-US" dirty="0" smtClean="0"/>
              <a:t>; record these on the board and have students record them. Include any new vocabulary.</a:t>
            </a:r>
          </a:p>
          <a:p>
            <a:r>
              <a:rPr lang="en-US" dirty="0" smtClean="0"/>
              <a:t>Now ask, “What don’t we know about </a:t>
            </a:r>
            <a:r>
              <a:rPr lang="en-US" dirty="0" err="1" smtClean="0"/>
              <a:t>Spinosaurus</a:t>
            </a:r>
            <a:r>
              <a:rPr lang="en-US" dirty="0" smtClean="0"/>
              <a:t> yet? What are you curious about?” Record these questions on the board.</a:t>
            </a:r>
            <a:endParaRPr lang="en-US" dirty="0"/>
          </a:p>
        </p:txBody>
      </p:sp>
    </p:spTree>
    <p:extLst>
      <p:ext uri="{BB962C8B-B14F-4D97-AF65-F5344CB8AC3E}">
        <p14:creationId xmlns:p14="http://schemas.microsoft.com/office/powerpoint/2010/main" val="8189068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 Hour</a:t>
            </a:r>
            <a:endParaRPr lang="en-US" dirty="0"/>
          </a:p>
        </p:txBody>
      </p:sp>
      <p:sp>
        <p:nvSpPr>
          <p:cNvPr id="3" name="Content Placeholder 2"/>
          <p:cNvSpPr>
            <a:spLocks noGrp="1"/>
          </p:cNvSpPr>
          <p:nvPr>
            <p:ph idx="1"/>
          </p:nvPr>
        </p:nvSpPr>
        <p:spPr/>
        <p:txBody>
          <a:bodyPr/>
          <a:lstStyle/>
          <a:p>
            <a:r>
              <a:rPr lang="en-US" dirty="0" smtClean="0"/>
              <a:t>Introduce the second article, “</a:t>
            </a:r>
            <a:r>
              <a:rPr lang="en-US" dirty="0" err="1" smtClean="0"/>
              <a:t>Spinosaurus</a:t>
            </a:r>
            <a:r>
              <a:rPr lang="en-US" dirty="0" smtClean="0"/>
              <a:t>: The Largest Carnivorous Dinosaur.” Make sure that each group has divided themselves into four jobs: Questioner, Clarifier, Summarizer, and Predictor. </a:t>
            </a:r>
          </a:p>
          <a:p>
            <a:r>
              <a:rPr lang="en-US" dirty="0" smtClean="0"/>
              <a:t>Have the students read the article themselves, silently or as a group, and follow the same procedure as you did, stopping after each section to question, clarify, summarize, and predict.</a:t>
            </a:r>
          </a:p>
          <a:p>
            <a:r>
              <a:rPr lang="en-US" dirty="0" smtClean="0"/>
              <a:t>When finished, students should add to their group notes about what they’ve learned that is new, including vocabulary.</a:t>
            </a:r>
          </a:p>
          <a:p>
            <a:r>
              <a:rPr lang="en-US" dirty="0" smtClean="0"/>
              <a:t>Have students begin the third article, “The </a:t>
            </a:r>
            <a:r>
              <a:rPr lang="en-US" dirty="0" err="1" smtClean="0"/>
              <a:t>Kem</a:t>
            </a:r>
            <a:r>
              <a:rPr lang="en-US" dirty="0" smtClean="0"/>
              <a:t> </a:t>
            </a:r>
            <a:r>
              <a:rPr lang="en-US" dirty="0" err="1" smtClean="0"/>
              <a:t>Kem</a:t>
            </a:r>
            <a:r>
              <a:rPr lang="en-US" dirty="0" smtClean="0"/>
              <a:t> Beds: A Paradise for Predators,” about 40 minutes into the second hour.</a:t>
            </a:r>
          </a:p>
        </p:txBody>
      </p:sp>
    </p:spTree>
    <p:extLst>
      <p:ext uri="{BB962C8B-B14F-4D97-AF65-F5344CB8AC3E}">
        <p14:creationId xmlns:p14="http://schemas.microsoft.com/office/powerpoint/2010/main" val="18034270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TotalTime>
  <Words>1012</Words>
  <Application>Microsoft Office PowerPoint</Application>
  <PresentationFormat>Widescreen</PresentationFormat>
  <Paragraphs>48</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Reading Comprehension, Week 8</vt:lpstr>
      <vt:lpstr>Overview</vt:lpstr>
      <vt:lpstr>Reciprocal Teaching</vt:lpstr>
      <vt:lpstr>In its beginning stages, the teacher models the process for students</vt:lpstr>
      <vt:lpstr>In the next stage, the teacher assigns each reader in the group a role to play</vt:lpstr>
      <vt:lpstr>RT is a Powerful, Proven Tool for Teaching Students to Read Academically</vt:lpstr>
      <vt:lpstr>First Hour</vt:lpstr>
      <vt:lpstr>First Hour, Cont.</vt:lpstr>
      <vt:lpstr>Second Hour</vt:lpstr>
      <vt:lpstr>Third Hour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Reading Comprehension, Week 8</dc:title>
  <dc:creator>Mark Dressman</dc:creator>
  <cp:lastModifiedBy>Mark Dressman</cp:lastModifiedBy>
  <cp:revision>5</cp:revision>
  <dcterms:created xsi:type="dcterms:W3CDTF">2015-09-27T17:52:54Z</dcterms:created>
  <dcterms:modified xsi:type="dcterms:W3CDTF">2015-09-27T18:24:57Z</dcterms:modified>
</cp:coreProperties>
</file>