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59518-61D1-4561-B471-B21711BCC647}"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320252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9518-61D1-4561-B471-B21711BCC647}"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145535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9518-61D1-4561-B471-B21711BCC647}"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24861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9518-61D1-4561-B471-B21711BCC647}"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3920980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59518-61D1-4561-B471-B21711BCC647}"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215096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59518-61D1-4561-B471-B21711BCC647}"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297071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59518-61D1-4561-B471-B21711BCC647}" type="datetimeFigureOut">
              <a:rPr lang="en-US" smtClean="0"/>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1244086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59518-61D1-4561-B471-B21711BCC647}" type="datetimeFigureOut">
              <a:rPr lang="en-US" smtClean="0"/>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275775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59518-61D1-4561-B471-B21711BCC647}" type="datetimeFigureOut">
              <a:rPr lang="en-US" smtClean="0"/>
              <a:t>10/1/2015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222012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59518-61D1-4561-B471-B21711BCC647}"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218411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59518-61D1-4561-B471-B21711BCC647}"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D83D1-319E-4956-9D89-4E0AF669A8F1}" type="slidenum">
              <a:rPr lang="en-US" smtClean="0"/>
              <a:t>‹#›</a:t>
            </a:fld>
            <a:endParaRPr lang="en-US"/>
          </a:p>
        </p:txBody>
      </p:sp>
    </p:spTree>
    <p:extLst>
      <p:ext uri="{BB962C8B-B14F-4D97-AF65-F5344CB8AC3E}">
        <p14:creationId xmlns:p14="http://schemas.microsoft.com/office/powerpoint/2010/main" val="370841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59518-61D1-4561-B471-B21711BCC647}" type="datetimeFigureOut">
              <a:rPr lang="en-US" smtClean="0"/>
              <a:t>10/1/2015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D83D1-319E-4956-9D89-4E0AF669A8F1}" type="slidenum">
              <a:rPr lang="en-US" smtClean="0"/>
              <a:t>‹#›</a:t>
            </a:fld>
            <a:endParaRPr lang="en-US"/>
          </a:p>
        </p:txBody>
      </p:sp>
    </p:spTree>
    <p:extLst>
      <p:ext uri="{BB962C8B-B14F-4D97-AF65-F5344CB8AC3E}">
        <p14:creationId xmlns:p14="http://schemas.microsoft.com/office/powerpoint/2010/main" val="1946956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Week 13</a:t>
            </a:r>
            <a:endParaRPr lang="en-US" dirty="0"/>
          </a:p>
        </p:txBody>
      </p:sp>
      <p:sp>
        <p:nvSpPr>
          <p:cNvPr id="3" name="Subtitle 2"/>
          <p:cNvSpPr>
            <a:spLocks noGrp="1"/>
          </p:cNvSpPr>
          <p:nvPr>
            <p:ph type="subTitle" idx="1"/>
          </p:nvPr>
        </p:nvSpPr>
        <p:spPr/>
        <p:txBody>
          <a:bodyPr>
            <a:normAutofit/>
          </a:bodyPr>
          <a:lstStyle/>
          <a:p>
            <a:r>
              <a:rPr lang="en-US" sz="3200" dirty="0"/>
              <a:t>Analyzing an author's argument: </a:t>
            </a:r>
            <a:endParaRPr lang="en-US" sz="3200" dirty="0" smtClean="0"/>
          </a:p>
          <a:p>
            <a:r>
              <a:rPr lang="en-US" sz="3200" dirty="0" smtClean="0"/>
              <a:t>Three </a:t>
            </a:r>
            <a:r>
              <a:rPr lang="en-US" sz="3200" dirty="0"/>
              <a:t>Editorials on the European Refugee Crisis</a:t>
            </a:r>
          </a:p>
        </p:txBody>
      </p:sp>
    </p:spTree>
    <p:extLst>
      <p:ext uri="{BB962C8B-B14F-4D97-AF65-F5344CB8AC3E}">
        <p14:creationId xmlns:p14="http://schemas.microsoft.com/office/powerpoint/2010/main" val="315107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this final lesson of the semester, students will apply </a:t>
            </a:r>
            <a:r>
              <a:rPr lang="en-US" dirty="0" err="1" smtClean="0"/>
              <a:t>Toulmin’s</a:t>
            </a:r>
            <a:r>
              <a:rPr lang="en-US" dirty="0" smtClean="0"/>
              <a:t> model (from Week 12) to the analysis of three editorials about the European and African refugee crisis. These editorials are very similar in the points that they make. In three sections and in small groups, students will analyze one editorial and present their findings to the class.</a:t>
            </a:r>
          </a:p>
          <a:p>
            <a:pPr marL="0" indent="0">
              <a:buNone/>
            </a:pPr>
            <a:r>
              <a:rPr lang="en-US" dirty="0" smtClean="0"/>
              <a:t>In the second half of class, students will use </a:t>
            </a:r>
            <a:r>
              <a:rPr lang="en-US" dirty="0" err="1" smtClean="0"/>
              <a:t>Toulmin’s</a:t>
            </a:r>
            <a:r>
              <a:rPr lang="en-US" dirty="0" smtClean="0"/>
              <a:t> model to construct a strong argument in response to the question, What should Morocco’s response be to the Middle Eastern and African refugee crises? Groups will write an editorial of their own, which will be analyzed by another group of students for its “sophistication,” i.e., for containing all the parts of </a:t>
            </a:r>
            <a:r>
              <a:rPr lang="en-US" dirty="0" err="1" smtClean="0"/>
              <a:t>Toulmin’s</a:t>
            </a:r>
            <a:r>
              <a:rPr lang="en-US" dirty="0" smtClean="0"/>
              <a:t> model.</a:t>
            </a:r>
          </a:p>
          <a:p>
            <a:pPr marL="0" indent="0">
              <a:buNone/>
            </a:pPr>
            <a:r>
              <a:rPr lang="en-US" dirty="0" smtClean="0"/>
              <a:t>In the second half of the class, students and instructor will review for the Final Exam on Week 14.</a:t>
            </a:r>
            <a:endParaRPr lang="en-US" dirty="0"/>
          </a:p>
        </p:txBody>
      </p:sp>
    </p:spTree>
    <p:extLst>
      <p:ext uri="{BB962C8B-B14F-4D97-AF65-F5344CB8AC3E}">
        <p14:creationId xmlns:p14="http://schemas.microsoft.com/office/powerpoint/2010/main" val="328199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p:txBody>
          <a:bodyPr/>
          <a:lstStyle/>
          <a:p>
            <a:r>
              <a:rPr lang="en-US" dirty="0" smtClean="0"/>
              <a:t>Begin by discussing refugee crises. What causes them? What are some recent ones?</a:t>
            </a:r>
          </a:p>
          <a:p>
            <a:r>
              <a:rPr lang="en-US" dirty="0" smtClean="0"/>
              <a:t>Distribute copies of the three editorials (one copy per small group of 4-5 students), perhaps in three sections of the classroom (one editorial per section). Remind the students of </a:t>
            </a:r>
            <a:r>
              <a:rPr lang="en-US" dirty="0" err="1" smtClean="0"/>
              <a:t>Toulmin’s</a:t>
            </a:r>
            <a:r>
              <a:rPr lang="en-US" dirty="0" smtClean="0"/>
              <a:t> model of argumentation from last week. Have students read the editorial they were given and quickly analyze it using </a:t>
            </a:r>
            <a:r>
              <a:rPr lang="en-US" dirty="0" err="1" smtClean="0"/>
              <a:t>Toulmin</a:t>
            </a:r>
            <a:r>
              <a:rPr lang="en-US" dirty="0" smtClean="0"/>
              <a:t>.</a:t>
            </a:r>
          </a:p>
          <a:p>
            <a:r>
              <a:rPr lang="en-US" dirty="0" smtClean="0"/>
              <a:t>Have one or two groups of students from each section present their analyses. What common elements are found in each of the editorials?</a:t>
            </a:r>
            <a:endParaRPr lang="en-US" dirty="0"/>
          </a:p>
        </p:txBody>
      </p:sp>
    </p:spTree>
    <p:extLst>
      <p:ext uri="{BB962C8B-B14F-4D97-AF65-F5344CB8AC3E}">
        <p14:creationId xmlns:p14="http://schemas.microsoft.com/office/powerpoint/2010/main" val="1702352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p:txBody>
          <a:bodyPr/>
          <a:lstStyle/>
          <a:p>
            <a:r>
              <a:rPr lang="en-US" dirty="0" smtClean="0"/>
              <a:t>Raise the question, What should be Morocco’s response to the refugee crisis in the Middle East and Africa? Brainstorm some possible responses (let them all come to Morocco; help them to pass through Morocco to Europe; build a wall along Morocco’s borders to keep them out, etc.) and record these on the board.</a:t>
            </a:r>
          </a:p>
          <a:p>
            <a:r>
              <a:rPr lang="en-US" dirty="0" smtClean="0"/>
              <a:t>Have the students choose one of these responses and write an editorial for the Morocco World News in small groups.</a:t>
            </a:r>
          </a:p>
          <a:p>
            <a:r>
              <a:rPr lang="en-US" dirty="0" smtClean="0"/>
              <a:t>Collect the papers. Distribute them to other groups and have the students peer-edit them using </a:t>
            </a:r>
            <a:r>
              <a:rPr lang="en-US" dirty="0" err="1" smtClean="0"/>
              <a:t>Toulmin’s</a:t>
            </a:r>
            <a:r>
              <a:rPr lang="en-US" dirty="0" smtClean="0"/>
              <a:t> model.</a:t>
            </a:r>
          </a:p>
          <a:p>
            <a:r>
              <a:rPr lang="en-US" dirty="0" smtClean="0"/>
              <a:t>Conduct a discussion: Which group had an excellent argument? Why?</a:t>
            </a:r>
          </a:p>
          <a:p>
            <a:pPr marL="0" indent="0">
              <a:buNone/>
            </a:pPr>
            <a:endParaRPr lang="en-US" dirty="0"/>
          </a:p>
        </p:txBody>
      </p:sp>
    </p:spTree>
    <p:extLst>
      <p:ext uri="{BB962C8B-B14F-4D97-AF65-F5344CB8AC3E}">
        <p14:creationId xmlns:p14="http://schemas.microsoft.com/office/powerpoint/2010/main" val="5502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Hour</a:t>
            </a:r>
            <a:endParaRPr lang="en-US" dirty="0"/>
          </a:p>
        </p:txBody>
      </p:sp>
      <p:sp>
        <p:nvSpPr>
          <p:cNvPr id="3" name="Content Placeholder 2"/>
          <p:cNvSpPr>
            <a:spLocks noGrp="1"/>
          </p:cNvSpPr>
          <p:nvPr>
            <p:ph idx="1"/>
          </p:nvPr>
        </p:nvSpPr>
        <p:spPr/>
        <p:txBody>
          <a:bodyPr/>
          <a:lstStyle/>
          <a:p>
            <a:r>
              <a:rPr lang="en-US" dirty="0" smtClean="0"/>
              <a:t>Begin review for the </a:t>
            </a:r>
            <a:r>
              <a:rPr lang="en-US" smtClean="0"/>
              <a:t>Final Exam.</a:t>
            </a:r>
            <a:endParaRPr lang="en-US"/>
          </a:p>
        </p:txBody>
      </p:sp>
    </p:spTree>
    <p:extLst>
      <p:ext uri="{BB962C8B-B14F-4D97-AF65-F5344CB8AC3E}">
        <p14:creationId xmlns:p14="http://schemas.microsoft.com/office/powerpoint/2010/main" val="1400446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399</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Reading Comprehension, Week 13</vt:lpstr>
      <vt:lpstr>Overview</vt:lpstr>
      <vt:lpstr>First Hour</vt:lpstr>
      <vt:lpstr>Second Hour</vt:lpstr>
      <vt:lpstr>Third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13</dc:title>
  <dc:creator>Mark Dressman</dc:creator>
  <cp:lastModifiedBy>Mark Dressman</cp:lastModifiedBy>
  <cp:revision>2</cp:revision>
  <dcterms:created xsi:type="dcterms:W3CDTF">2015-10-01T08:32:57Z</dcterms:created>
  <dcterms:modified xsi:type="dcterms:W3CDTF">2015-10-01T08:36:46Z</dcterms:modified>
</cp:coreProperties>
</file>