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1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E6AD91-A189-4E0B-8BC0-7EA0702CFE34}"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402826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6AD91-A189-4E0B-8BC0-7EA0702CFE34}"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104166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6AD91-A189-4E0B-8BC0-7EA0702CFE34}"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334304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6AD91-A189-4E0B-8BC0-7EA0702CFE34}"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20263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E6AD91-A189-4E0B-8BC0-7EA0702CFE34}"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385200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E6AD91-A189-4E0B-8BC0-7EA0702CFE34}"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802589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E6AD91-A189-4E0B-8BC0-7EA0702CFE34}" type="datetimeFigureOut">
              <a:rPr lang="en-US" smtClean="0"/>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2598884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E6AD91-A189-4E0B-8BC0-7EA0702CFE34}" type="datetimeFigureOut">
              <a:rPr lang="en-US" smtClean="0"/>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3481426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6AD91-A189-4E0B-8BC0-7EA0702CFE34}" type="datetimeFigureOut">
              <a:rPr lang="en-US" smtClean="0"/>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285511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6AD91-A189-4E0B-8BC0-7EA0702CFE34}"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404323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6AD91-A189-4E0B-8BC0-7EA0702CFE34}"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9D4B-C918-4083-A004-C9C640C36F71}" type="slidenum">
              <a:rPr lang="en-US" smtClean="0"/>
              <a:t>‹#›</a:t>
            </a:fld>
            <a:endParaRPr lang="en-US"/>
          </a:p>
        </p:txBody>
      </p:sp>
    </p:spTree>
    <p:extLst>
      <p:ext uri="{BB962C8B-B14F-4D97-AF65-F5344CB8AC3E}">
        <p14:creationId xmlns:p14="http://schemas.microsoft.com/office/powerpoint/2010/main" val="3749706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6AD91-A189-4E0B-8BC0-7EA0702CFE34}" type="datetimeFigureOut">
              <a:rPr lang="en-US" smtClean="0"/>
              <a:t>9/30/2015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D9D4B-C918-4083-A004-C9C640C36F71}" type="slidenum">
              <a:rPr lang="en-US" smtClean="0"/>
              <a:t>‹#›</a:t>
            </a:fld>
            <a:endParaRPr lang="en-US"/>
          </a:p>
        </p:txBody>
      </p:sp>
    </p:spTree>
    <p:extLst>
      <p:ext uri="{BB962C8B-B14F-4D97-AF65-F5344CB8AC3E}">
        <p14:creationId xmlns:p14="http://schemas.microsoft.com/office/powerpoint/2010/main" val="1183364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Comprehension, Week 12</a:t>
            </a:r>
            <a:endParaRPr lang="en-US" dirty="0"/>
          </a:p>
        </p:txBody>
      </p:sp>
      <p:sp>
        <p:nvSpPr>
          <p:cNvPr id="3" name="Subtitle 2"/>
          <p:cNvSpPr>
            <a:spLocks noGrp="1"/>
          </p:cNvSpPr>
          <p:nvPr>
            <p:ph type="subTitle" idx="1"/>
          </p:nvPr>
        </p:nvSpPr>
        <p:spPr/>
        <p:txBody>
          <a:bodyPr>
            <a:normAutofit/>
          </a:bodyPr>
          <a:lstStyle/>
          <a:p>
            <a:r>
              <a:rPr lang="en-US" sz="3200" dirty="0" smtClean="0"/>
              <a:t>Persuasive Writing: Opinion Pieces</a:t>
            </a:r>
            <a:endParaRPr lang="en-US" sz="3200" dirty="0"/>
          </a:p>
        </p:txBody>
      </p:sp>
    </p:spTree>
    <p:extLst>
      <p:ext uri="{BB962C8B-B14F-4D97-AF65-F5344CB8AC3E}">
        <p14:creationId xmlns:p14="http://schemas.microsoft.com/office/powerpoint/2010/main" val="3564132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0" indent="0">
              <a:buNone/>
            </a:pPr>
            <a:r>
              <a:rPr lang="en-US" dirty="0" smtClean="0"/>
              <a:t>This lesson extends some of the discussion about French as a world language in the previous week to a Moroccan context. There are four editorials for the readings, each of which takes a different view of the role of French in Morocco’s present and future. </a:t>
            </a:r>
          </a:p>
          <a:p>
            <a:pPr marL="0" indent="0">
              <a:buNone/>
            </a:pPr>
            <a:r>
              <a:rPr lang="en-US" dirty="0" smtClean="0"/>
              <a:t>Students will read one of these articles and do an analysis of the argument presented in it using Stephen </a:t>
            </a:r>
            <a:r>
              <a:rPr lang="en-US" dirty="0" err="1" smtClean="0"/>
              <a:t>Toulimin’s</a:t>
            </a:r>
            <a:r>
              <a:rPr lang="en-US" dirty="0" smtClean="0"/>
              <a:t> model of argumentation (see next slide). The instructor will have to teach this model to the students first. Then the students will read the editorial, construct a one-sentence summary of its argument, and then apply information in the article to a </a:t>
            </a:r>
            <a:r>
              <a:rPr lang="en-US" dirty="0" err="1" smtClean="0"/>
              <a:t>Toulminian</a:t>
            </a:r>
            <a:r>
              <a:rPr lang="en-US" dirty="0" smtClean="0"/>
              <a:t> analysis of that argument.</a:t>
            </a:r>
            <a:endParaRPr lang="en-US" dirty="0"/>
          </a:p>
        </p:txBody>
      </p:sp>
    </p:spTree>
    <p:extLst>
      <p:ext uri="{BB962C8B-B14F-4D97-AF65-F5344CB8AC3E}">
        <p14:creationId xmlns:p14="http://schemas.microsoft.com/office/powerpoint/2010/main" val="813880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Toulmin’s</a:t>
            </a:r>
            <a:r>
              <a:rPr lang="en-US" dirty="0" smtClean="0"/>
              <a:t> Model</a:t>
            </a:r>
            <a:endParaRPr lang="en-US" dirty="0"/>
          </a:p>
        </p:txBody>
      </p:sp>
      <p:sp>
        <p:nvSpPr>
          <p:cNvPr id="3" name="Content Placeholder 2"/>
          <p:cNvSpPr>
            <a:spLocks noGrp="1"/>
          </p:cNvSpPr>
          <p:nvPr>
            <p:ph idx="1"/>
          </p:nvPr>
        </p:nvSpPr>
        <p:spPr/>
        <p:txBody>
          <a:bodyPr/>
          <a:lstStyle/>
          <a:p>
            <a:pPr marL="0" indent="0">
              <a:buNone/>
            </a:pPr>
            <a:r>
              <a:rPr lang="en-US" dirty="0" err="1" smtClean="0"/>
              <a:t>Toulmin’s</a:t>
            </a:r>
            <a:r>
              <a:rPr lang="en-US" dirty="0" smtClean="0"/>
              <a:t> model shows how data (facts) are used to make claims but in the process are supported by warrants (assumptions about the facts) and their backing (evidence supporting the warrants). In addition, arguments have qualifiers (exceptions to the argument) that are also rebutted (argued against). Sound, </a:t>
            </a:r>
            <a:r>
              <a:rPr lang="en-US" dirty="0" err="1" smtClean="0"/>
              <a:t>believeable</a:t>
            </a:r>
            <a:r>
              <a:rPr lang="en-US" dirty="0" smtClean="0"/>
              <a:t> arguments are thought to have all of these elements. Weak arguments typically have “facts” and claims but no development in terms of warrants, qualifiers, or rebuttals. </a:t>
            </a:r>
            <a:endParaRPr lang="en-US" dirty="0"/>
          </a:p>
        </p:txBody>
      </p:sp>
    </p:spTree>
    <p:extLst>
      <p:ext uri="{BB962C8B-B14F-4D97-AF65-F5344CB8AC3E}">
        <p14:creationId xmlns:p14="http://schemas.microsoft.com/office/powerpoint/2010/main" val="1307312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294948" y="522304"/>
            <a:ext cx="7315200" cy="1154097"/>
          </a:xfrm>
        </p:spPr>
        <p:txBody>
          <a:bodyPr>
            <a:normAutofit/>
          </a:bodyPr>
          <a:lstStyle/>
          <a:p>
            <a:r>
              <a:rPr lang="en-US" sz="3500" dirty="0" err="1" smtClean="0"/>
              <a:t>Toulmin’s</a:t>
            </a:r>
            <a:r>
              <a:rPr lang="en-US" sz="3500" dirty="0" smtClean="0"/>
              <a:t> </a:t>
            </a:r>
            <a:r>
              <a:rPr lang="en-US" sz="3500" dirty="0"/>
              <a:t>Model of Argumentation</a:t>
            </a:r>
          </a:p>
        </p:txBody>
      </p:sp>
      <p:sp>
        <p:nvSpPr>
          <p:cNvPr id="48131" name="Text Box 3"/>
          <p:cNvSpPr txBox="1">
            <a:spLocks noChangeArrowheads="1"/>
          </p:cNvSpPr>
          <p:nvPr/>
        </p:nvSpPr>
        <p:spPr bwMode="auto">
          <a:xfrm>
            <a:off x="2514600" y="2590800"/>
            <a:ext cx="9144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Datum</a:t>
            </a:r>
          </a:p>
          <a:p>
            <a:pPr>
              <a:spcBef>
                <a:spcPct val="50000"/>
              </a:spcBef>
            </a:pPr>
            <a:r>
              <a:rPr lang="en-US" dirty="0"/>
              <a:t>(Facts)</a:t>
            </a:r>
            <a:endParaRPr lang="en-US" dirty="0"/>
          </a:p>
        </p:txBody>
      </p:sp>
      <p:sp>
        <p:nvSpPr>
          <p:cNvPr id="48132" name="Text Box 4"/>
          <p:cNvSpPr txBox="1">
            <a:spLocks noChangeArrowheads="1"/>
          </p:cNvSpPr>
          <p:nvPr/>
        </p:nvSpPr>
        <p:spPr bwMode="auto">
          <a:xfrm>
            <a:off x="6206836" y="1676401"/>
            <a:ext cx="17179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t>(</a:t>
            </a:r>
            <a:r>
              <a:rPr lang="en-US" dirty="0"/>
              <a:t>Qualifier) Alternatives</a:t>
            </a:r>
            <a:endParaRPr lang="en-US" dirty="0"/>
          </a:p>
        </p:txBody>
      </p:sp>
      <p:sp>
        <p:nvSpPr>
          <p:cNvPr id="48133" name="Line 5"/>
          <p:cNvSpPr>
            <a:spLocks noChangeShapeType="1"/>
          </p:cNvSpPr>
          <p:nvPr/>
        </p:nvSpPr>
        <p:spPr bwMode="auto">
          <a:xfrm>
            <a:off x="3505200" y="2819400"/>
            <a:ext cx="441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4" name="Line 6"/>
          <p:cNvSpPr>
            <a:spLocks noChangeShapeType="1"/>
          </p:cNvSpPr>
          <p:nvPr/>
        </p:nvSpPr>
        <p:spPr bwMode="auto">
          <a:xfrm>
            <a:off x="7696200" y="2819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5" name="Text Box 7"/>
          <p:cNvSpPr txBox="1">
            <a:spLocks noChangeArrowheads="1"/>
          </p:cNvSpPr>
          <p:nvPr/>
        </p:nvSpPr>
        <p:spPr bwMode="auto">
          <a:xfrm>
            <a:off x="8305801" y="2590800"/>
            <a:ext cx="13874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dirty="0"/>
              <a:t>Claim </a:t>
            </a:r>
          </a:p>
          <a:p>
            <a:r>
              <a:rPr lang="en-US" dirty="0"/>
              <a:t>(your argument)</a:t>
            </a:r>
            <a:endParaRPr lang="en-US" dirty="0"/>
          </a:p>
        </p:txBody>
      </p:sp>
      <p:sp>
        <p:nvSpPr>
          <p:cNvPr id="48136" name="Line 8"/>
          <p:cNvSpPr>
            <a:spLocks noChangeShapeType="1"/>
          </p:cNvSpPr>
          <p:nvPr/>
        </p:nvSpPr>
        <p:spPr bwMode="auto">
          <a:xfrm>
            <a:off x="4191000" y="2819400"/>
            <a:ext cx="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7" name="Text Box 9"/>
          <p:cNvSpPr txBox="1">
            <a:spLocks noChangeArrowheads="1"/>
          </p:cNvSpPr>
          <p:nvPr/>
        </p:nvSpPr>
        <p:spPr bwMode="auto">
          <a:xfrm>
            <a:off x="2667000" y="4114800"/>
            <a:ext cx="30480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dirty="0"/>
              <a:t>Warrant</a:t>
            </a:r>
          </a:p>
          <a:p>
            <a:pPr algn="ctr">
              <a:spcBef>
                <a:spcPct val="50000"/>
              </a:spcBef>
            </a:pPr>
            <a:r>
              <a:rPr lang="en-US" dirty="0"/>
              <a:t>(Theory, assumptions)</a:t>
            </a:r>
            <a:endParaRPr lang="en-US" dirty="0"/>
          </a:p>
        </p:txBody>
      </p:sp>
      <p:sp>
        <p:nvSpPr>
          <p:cNvPr id="48138" name="Line 10"/>
          <p:cNvSpPr>
            <a:spLocks noChangeShapeType="1"/>
          </p:cNvSpPr>
          <p:nvPr/>
        </p:nvSpPr>
        <p:spPr bwMode="auto">
          <a:xfrm>
            <a:off x="4222173" y="4991100"/>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9" name="Text Box 11"/>
          <p:cNvSpPr txBox="1">
            <a:spLocks noChangeArrowheads="1"/>
          </p:cNvSpPr>
          <p:nvPr/>
        </p:nvSpPr>
        <p:spPr bwMode="auto">
          <a:xfrm>
            <a:off x="3657600" y="5866968"/>
            <a:ext cx="323503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t>Backing</a:t>
            </a:r>
          </a:p>
          <a:p>
            <a:pPr>
              <a:spcBef>
                <a:spcPct val="50000"/>
              </a:spcBef>
            </a:pPr>
            <a:r>
              <a:rPr lang="en-US" dirty="0"/>
              <a:t>Support for the warrant </a:t>
            </a:r>
          </a:p>
        </p:txBody>
      </p:sp>
      <p:sp>
        <p:nvSpPr>
          <p:cNvPr id="48140" name="Line 12"/>
          <p:cNvSpPr>
            <a:spLocks noChangeShapeType="1"/>
          </p:cNvSpPr>
          <p:nvPr/>
        </p:nvSpPr>
        <p:spPr bwMode="auto">
          <a:xfrm>
            <a:off x="6781800" y="2819400"/>
            <a:ext cx="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1" name="Text Box 13"/>
          <p:cNvSpPr txBox="1">
            <a:spLocks noChangeArrowheads="1"/>
          </p:cNvSpPr>
          <p:nvPr/>
        </p:nvSpPr>
        <p:spPr bwMode="auto">
          <a:xfrm>
            <a:off x="6248400" y="4038601"/>
            <a:ext cx="22098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t>Rebuttal</a:t>
            </a:r>
          </a:p>
          <a:p>
            <a:pPr>
              <a:spcBef>
                <a:spcPct val="50000"/>
              </a:spcBef>
            </a:pPr>
            <a:r>
              <a:rPr lang="en-US" dirty="0"/>
              <a:t>How you counter the alternatives </a:t>
            </a:r>
            <a:endParaRPr lang="en-US" dirty="0"/>
          </a:p>
        </p:txBody>
      </p:sp>
    </p:spTree>
    <p:extLst>
      <p:ext uri="{BB962C8B-B14F-4D97-AF65-F5344CB8AC3E}">
        <p14:creationId xmlns:p14="http://schemas.microsoft.com/office/powerpoint/2010/main" val="35705429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2000"/>
                                        <p:tgtEl>
                                          <p:spTgt spid="48131">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animEffect transition="in" filter="fade">
                                      <p:cBhvr>
                                        <p:cTn id="11" dur="2000"/>
                                        <p:tgtEl>
                                          <p:spTgt spid="48131">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8133"/>
                                        </p:tgtEl>
                                        <p:attrNameLst>
                                          <p:attrName>style.visibility</p:attrName>
                                        </p:attrNameLst>
                                      </p:cBhvr>
                                      <p:to>
                                        <p:strVal val="visible"/>
                                      </p:to>
                                    </p:set>
                                    <p:animEffect transition="in" filter="fade">
                                      <p:cBhvr>
                                        <p:cTn id="14" dur="2000"/>
                                        <p:tgtEl>
                                          <p:spTgt spid="4813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8134"/>
                                        </p:tgtEl>
                                        <p:attrNameLst>
                                          <p:attrName>style.visibility</p:attrName>
                                        </p:attrNameLst>
                                      </p:cBhvr>
                                      <p:to>
                                        <p:strVal val="visible"/>
                                      </p:to>
                                    </p:set>
                                    <p:animEffect transition="in" filter="fade">
                                      <p:cBhvr>
                                        <p:cTn id="17" dur="2000"/>
                                        <p:tgtEl>
                                          <p:spTgt spid="48134"/>
                                        </p:tgtEl>
                                      </p:cBhvr>
                                    </p:animEffect>
                                  </p:childTnLst>
                                </p:cTn>
                              </p:par>
                            </p:childTnLst>
                          </p:cTn>
                        </p:par>
                        <p:par>
                          <p:cTn id="18" fill="hold" nodeType="afterGroup">
                            <p:stCondLst>
                              <p:cond delay="4000"/>
                            </p:stCondLst>
                            <p:childTnLst>
                              <p:par>
                                <p:cTn id="19" presetID="10" presetClass="entr" presetSubtype="0" fill="hold" nodeType="afterEffect">
                                  <p:stCondLst>
                                    <p:cond delay="0"/>
                                  </p:stCondLst>
                                  <p:childTnLst>
                                    <p:set>
                                      <p:cBhvr>
                                        <p:cTn id="20" dur="1" fill="hold">
                                          <p:stCondLst>
                                            <p:cond delay="0"/>
                                          </p:stCondLst>
                                        </p:cTn>
                                        <p:tgtEl>
                                          <p:spTgt spid="48135">
                                            <p:txEl>
                                              <p:pRg st="0" end="0"/>
                                            </p:txEl>
                                          </p:spTgt>
                                        </p:tgtEl>
                                        <p:attrNameLst>
                                          <p:attrName>style.visibility</p:attrName>
                                        </p:attrNameLst>
                                      </p:cBhvr>
                                      <p:to>
                                        <p:strVal val="visible"/>
                                      </p:to>
                                    </p:set>
                                    <p:animEffect transition="in" filter="fade">
                                      <p:cBhvr>
                                        <p:cTn id="21" dur="2000"/>
                                        <p:tgtEl>
                                          <p:spTgt spid="48135">
                                            <p:txEl>
                                              <p:pRg st="0" end="0"/>
                                            </p:txEl>
                                          </p:spTgt>
                                        </p:tgtEl>
                                      </p:cBhvr>
                                    </p:animEffect>
                                  </p:childTnLst>
                                </p:cTn>
                              </p:par>
                            </p:childTnLst>
                          </p:cTn>
                        </p:par>
                        <p:par>
                          <p:cTn id="22" fill="hold">
                            <p:stCondLst>
                              <p:cond delay="6000"/>
                            </p:stCondLst>
                            <p:childTnLst>
                              <p:par>
                                <p:cTn id="23" presetID="10" presetClass="entr" presetSubtype="0" fill="hold" nodeType="afterEffect">
                                  <p:stCondLst>
                                    <p:cond delay="0"/>
                                  </p:stCondLst>
                                  <p:childTnLst>
                                    <p:set>
                                      <p:cBhvr>
                                        <p:cTn id="24" dur="1" fill="hold">
                                          <p:stCondLst>
                                            <p:cond delay="0"/>
                                          </p:stCondLst>
                                        </p:cTn>
                                        <p:tgtEl>
                                          <p:spTgt spid="48135">
                                            <p:txEl>
                                              <p:pRg st="1" end="1"/>
                                            </p:txEl>
                                          </p:spTgt>
                                        </p:tgtEl>
                                        <p:attrNameLst>
                                          <p:attrName>style.visibility</p:attrName>
                                        </p:attrNameLst>
                                      </p:cBhvr>
                                      <p:to>
                                        <p:strVal val="visible"/>
                                      </p:to>
                                    </p:set>
                                    <p:animEffect transition="in" filter="fade">
                                      <p:cBhvr>
                                        <p:cTn id="25" dur="2000"/>
                                        <p:tgtEl>
                                          <p:spTgt spid="48135">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8136"/>
                                        </p:tgtEl>
                                        <p:attrNameLst>
                                          <p:attrName>style.visibility</p:attrName>
                                        </p:attrNameLst>
                                      </p:cBhvr>
                                      <p:to>
                                        <p:strVal val="visible"/>
                                      </p:to>
                                    </p:set>
                                    <p:animEffect transition="in" filter="fade">
                                      <p:cBhvr>
                                        <p:cTn id="30" dur="2000"/>
                                        <p:tgtEl>
                                          <p:spTgt spid="48136"/>
                                        </p:tgtEl>
                                      </p:cBhvr>
                                    </p:animEffect>
                                  </p:childTnLst>
                                </p:cTn>
                              </p:par>
                              <p:par>
                                <p:cTn id="31" presetID="10" presetClass="entr" presetSubtype="0" fill="hold" nodeType="withEffect">
                                  <p:stCondLst>
                                    <p:cond delay="0"/>
                                  </p:stCondLst>
                                  <p:childTnLst>
                                    <p:set>
                                      <p:cBhvr>
                                        <p:cTn id="32" dur="1" fill="hold">
                                          <p:stCondLst>
                                            <p:cond delay="0"/>
                                          </p:stCondLst>
                                        </p:cTn>
                                        <p:tgtEl>
                                          <p:spTgt spid="48137">
                                            <p:txEl>
                                              <p:pRg st="0" end="0"/>
                                            </p:txEl>
                                          </p:spTgt>
                                        </p:tgtEl>
                                        <p:attrNameLst>
                                          <p:attrName>style.visibility</p:attrName>
                                        </p:attrNameLst>
                                      </p:cBhvr>
                                      <p:to>
                                        <p:strVal val="visible"/>
                                      </p:to>
                                    </p:set>
                                    <p:animEffect transition="in" filter="fade">
                                      <p:cBhvr>
                                        <p:cTn id="33" dur="2000"/>
                                        <p:tgtEl>
                                          <p:spTgt spid="48137">
                                            <p:txEl>
                                              <p:pRg st="0" end="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8137">
                                            <p:txEl>
                                              <p:pRg st="1" end="1"/>
                                            </p:txEl>
                                          </p:spTgt>
                                        </p:tgtEl>
                                        <p:attrNameLst>
                                          <p:attrName>style.visibility</p:attrName>
                                        </p:attrNameLst>
                                      </p:cBhvr>
                                      <p:to>
                                        <p:strVal val="visible"/>
                                      </p:to>
                                    </p:set>
                                    <p:animEffect transition="in" filter="fade">
                                      <p:cBhvr>
                                        <p:cTn id="36" dur="2000"/>
                                        <p:tgtEl>
                                          <p:spTgt spid="48137">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8138"/>
                                        </p:tgtEl>
                                        <p:attrNameLst>
                                          <p:attrName>style.visibility</p:attrName>
                                        </p:attrNameLst>
                                      </p:cBhvr>
                                      <p:to>
                                        <p:strVal val="visible"/>
                                      </p:to>
                                    </p:set>
                                    <p:animEffect transition="in" filter="fade">
                                      <p:cBhvr>
                                        <p:cTn id="41" dur="3000"/>
                                        <p:tgtEl>
                                          <p:spTgt spid="48138"/>
                                        </p:tgtEl>
                                      </p:cBhvr>
                                    </p:animEffect>
                                  </p:childTnLst>
                                </p:cTn>
                              </p:par>
                              <p:par>
                                <p:cTn id="42" presetID="10" presetClass="entr" presetSubtype="0" fill="hold" nodeType="withEffect">
                                  <p:stCondLst>
                                    <p:cond delay="0"/>
                                  </p:stCondLst>
                                  <p:childTnLst>
                                    <p:set>
                                      <p:cBhvr>
                                        <p:cTn id="43" dur="1" fill="hold">
                                          <p:stCondLst>
                                            <p:cond delay="0"/>
                                          </p:stCondLst>
                                        </p:cTn>
                                        <p:tgtEl>
                                          <p:spTgt spid="48139">
                                            <p:txEl>
                                              <p:pRg st="0" end="0"/>
                                            </p:txEl>
                                          </p:spTgt>
                                        </p:tgtEl>
                                        <p:attrNameLst>
                                          <p:attrName>style.visibility</p:attrName>
                                        </p:attrNameLst>
                                      </p:cBhvr>
                                      <p:to>
                                        <p:strVal val="visible"/>
                                      </p:to>
                                    </p:set>
                                    <p:animEffect transition="in" filter="fade">
                                      <p:cBhvr>
                                        <p:cTn id="44" dur="2000"/>
                                        <p:tgtEl>
                                          <p:spTgt spid="48139">
                                            <p:txEl>
                                              <p:pRg st="0" end="0"/>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48139">
                                            <p:txEl>
                                              <p:pRg st="1" end="1"/>
                                            </p:txEl>
                                          </p:spTgt>
                                        </p:tgtEl>
                                        <p:attrNameLst>
                                          <p:attrName>style.visibility</p:attrName>
                                        </p:attrNameLst>
                                      </p:cBhvr>
                                      <p:to>
                                        <p:strVal val="visible"/>
                                      </p:to>
                                    </p:set>
                                    <p:animEffect transition="in" filter="fade">
                                      <p:cBhvr>
                                        <p:cTn id="47" dur="2000"/>
                                        <p:tgtEl>
                                          <p:spTgt spid="48139">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48132">
                                            <p:txEl>
                                              <p:pRg st="0" end="0"/>
                                            </p:txEl>
                                          </p:spTgt>
                                        </p:tgtEl>
                                        <p:attrNameLst>
                                          <p:attrName>style.visibility</p:attrName>
                                        </p:attrNameLst>
                                      </p:cBhvr>
                                      <p:to>
                                        <p:strVal val="visible"/>
                                      </p:to>
                                    </p:set>
                                    <p:animEffect transition="in" filter="fade">
                                      <p:cBhvr>
                                        <p:cTn id="52" dur="2000"/>
                                        <p:tgtEl>
                                          <p:spTgt spid="48132">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8140"/>
                                        </p:tgtEl>
                                        <p:attrNameLst>
                                          <p:attrName>style.visibility</p:attrName>
                                        </p:attrNameLst>
                                      </p:cBhvr>
                                      <p:to>
                                        <p:strVal val="visible"/>
                                      </p:to>
                                    </p:set>
                                    <p:animEffect transition="in" filter="fade">
                                      <p:cBhvr>
                                        <p:cTn id="57" dur="3000"/>
                                        <p:tgtEl>
                                          <p:spTgt spid="48140"/>
                                        </p:tgtEl>
                                      </p:cBhvr>
                                    </p:animEffect>
                                  </p:childTnLst>
                                </p:cTn>
                              </p:par>
                              <p:par>
                                <p:cTn id="58" presetID="10" presetClass="entr" presetSubtype="0" fill="hold" nodeType="withEffect">
                                  <p:stCondLst>
                                    <p:cond delay="0"/>
                                  </p:stCondLst>
                                  <p:childTnLst>
                                    <p:set>
                                      <p:cBhvr>
                                        <p:cTn id="59" dur="1" fill="hold">
                                          <p:stCondLst>
                                            <p:cond delay="0"/>
                                          </p:stCondLst>
                                        </p:cTn>
                                        <p:tgtEl>
                                          <p:spTgt spid="48141">
                                            <p:txEl>
                                              <p:pRg st="0" end="0"/>
                                            </p:txEl>
                                          </p:spTgt>
                                        </p:tgtEl>
                                        <p:attrNameLst>
                                          <p:attrName>style.visibility</p:attrName>
                                        </p:attrNameLst>
                                      </p:cBhvr>
                                      <p:to>
                                        <p:strVal val="visible"/>
                                      </p:to>
                                    </p:set>
                                    <p:animEffect transition="in" filter="fade">
                                      <p:cBhvr>
                                        <p:cTn id="60" dur="2000"/>
                                        <p:tgtEl>
                                          <p:spTgt spid="48141">
                                            <p:txEl>
                                              <p:pRg st="0" end="0"/>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48141">
                                            <p:txEl>
                                              <p:pRg st="1" end="1"/>
                                            </p:txEl>
                                          </p:spTgt>
                                        </p:tgtEl>
                                        <p:attrNameLst>
                                          <p:attrName>style.visibility</p:attrName>
                                        </p:attrNameLst>
                                      </p:cBhvr>
                                      <p:to>
                                        <p:strVal val="visible"/>
                                      </p:to>
                                    </p:set>
                                    <p:animEffect transition="in" filter="fade">
                                      <p:cBhvr>
                                        <p:cTn id="63" dur="2000"/>
                                        <p:tgtEl>
                                          <p:spTgt spid="48141">
                                            <p:txEl>
                                              <p:pRg st="1" end="1"/>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xit" presetSubtype="0" fill="hold" grpId="0" nodeType="clickEffect">
                                  <p:stCondLst>
                                    <p:cond delay="0"/>
                                  </p:stCondLst>
                                  <p:childTnLst>
                                    <p:animEffect transition="out" filter="fade">
                                      <p:cBhvr>
                                        <p:cTn id="67" dur="2000"/>
                                        <p:tgtEl>
                                          <p:spTgt spid="48137">
                                            <p:txEl>
                                              <p:pRg st="0" end="0"/>
                                            </p:txEl>
                                          </p:spTgt>
                                        </p:tgtEl>
                                      </p:cBhvr>
                                    </p:animEffect>
                                    <p:set>
                                      <p:cBhvr>
                                        <p:cTn id="68" dur="1" fill="hold">
                                          <p:stCondLst>
                                            <p:cond delay="1999"/>
                                          </p:stCondLst>
                                        </p:cTn>
                                        <p:tgtEl>
                                          <p:spTgt spid="48137">
                                            <p:txEl>
                                              <p:pRg st="0" end="0"/>
                                            </p:txEl>
                                          </p:spTgt>
                                        </p:tgtEl>
                                        <p:attrNameLst>
                                          <p:attrName>style.visibility</p:attrName>
                                        </p:attrNameLst>
                                      </p:cBhvr>
                                      <p:to>
                                        <p:strVal val="hidden"/>
                                      </p:to>
                                    </p:set>
                                  </p:childTnLst>
                                </p:cTn>
                              </p:par>
                              <p:par>
                                <p:cTn id="69" presetID="10" presetClass="exit" presetSubtype="0" fill="hold" grpId="0" nodeType="withEffect">
                                  <p:stCondLst>
                                    <p:cond delay="0"/>
                                  </p:stCondLst>
                                  <p:childTnLst>
                                    <p:animEffect transition="out" filter="fade">
                                      <p:cBhvr>
                                        <p:cTn id="70" dur="2000"/>
                                        <p:tgtEl>
                                          <p:spTgt spid="48137">
                                            <p:txEl>
                                              <p:pRg st="1" end="1"/>
                                            </p:txEl>
                                          </p:spTgt>
                                        </p:tgtEl>
                                      </p:cBhvr>
                                    </p:animEffect>
                                    <p:set>
                                      <p:cBhvr>
                                        <p:cTn id="71" dur="1" fill="hold">
                                          <p:stCondLst>
                                            <p:cond delay="1999"/>
                                          </p:stCondLst>
                                        </p:cTn>
                                        <p:tgtEl>
                                          <p:spTgt spid="48137">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P spid="48134" grpId="0" animBg="1"/>
      <p:bldP spid="48136" grpId="0" animBg="1"/>
      <p:bldP spid="48137" grpId="0" build="allAtOnce"/>
      <p:bldP spid="48138" grpId="0" animBg="1"/>
      <p:bldP spid="481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32104" y="413553"/>
            <a:ext cx="10003536" cy="1154097"/>
          </a:xfrm>
        </p:spPr>
        <p:txBody>
          <a:bodyPr>
            <a:normAutofit/>
          </a:bodyPr>
          <a:lstStyle/>
          <a:p>
            <a:r>
              <a:rPr lang="en-US" sz="2800" dirty="0" smtClean="0"/>
              <a:t>An example of an analysis for the argument: French remains an important world language.</a:t>
            </a:r>
            <a:endParaRPr lang="en-US" sz="2800" dirty="0"/>
          </a:p>
        </p:txBody>
      </p:sp>
      <p:sp>
        <p:nvSpPr>
          <p:cNvPr id="48131" name="Text Box 3"/>
          <p:cNvSpPr txBox="1">
            <a:spLocks noChangeArrowheads="1"/>
          </p:cNvSpPr>
          <p:nvPr/>
        </p:nvSpPr>
        <p:spPr bwMode="auto">
          <a:xfrm>
            <a:off x="1600201" y="2590800"/>
            <a:ext cx="1828799" cy="1985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smtClean="0"/>
              <a:t>Datum (Facts):</a:t>
            </a:r>
          </a:p>
          <a:p>
            <a:pPr>
              <a:spcBef>
                <a:spcPct val="50000"/>
              </a:spcBef>
            </a:pPr>
            <a:r>
              <a:rPr lang="en-US" sz="1400" dirty="0" smtClean="0"/>
              <a:t>French is spoken in France, Belgium, Luxembourg, most of West and Central Africa, Canada, and South America, and is widely taught.</a:t>
            </a:r>
            <a:endParaRPr lang="en-US" sz="1400" dirty="0"/>
          </a:p>
        </p:txBody>
      </p:sp>
      <p:sp>
        <p:nvSpPr>
          <p:cNvPr id="48132" name="Text Box 4"/>
          <p:cNvSpPr txBox="1">
            <a:spLocks noChangeArrowheads="1"/>
          </p:cNvSpPr>
          <p:nvPr/>
        </p:nvSpPr>
        <p:spPr bwMode="auto">
          <a:xfrm>
            <a:off x="5685628" y="1410579"/>
            <a:ext cx="2772572"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smtClean="0"/>
              <a:t>Qualifier (Alternatives)</a:t>
            </a:r>
          </a:p>
          <a:p>
            <a:pPr>
              <a:spcBef>
                <a:spcPct val="50000"/>
              </a:spcBef>
            </a:pPr>
            <a:r>
              <a:rPr lang="en-US" sz="1400" dirty="0" smtClean="0"/>
              <a:t>Some nations are dropping French; it is not growing as fast as Spanish or English</a:t>
            </a:r>
            <a:endParaRPr lang="en-US" sz="1400" dirty="0"/>
          </a:p>
        </p:txBody>
      </p:sp>
      <p:sp>
        <p:nvSpPr>
          <p:cNvPr id="48133" name="Line 5"/>
          <p:cNvSpPr>
            <a:spLocks noChangeShapeType="1"/>
          </p:cNvSpPr>
          <p:nvPr/>
        </p:nvSpPr>
        <p:spPr bwMode="auto">
          <a:xfrm>
            <a:off x="3505200" y="2819400"/>
            <a:ext cx="441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4" name="Line 6"/>
          <p:cNvSpPr>
            <a:spLocks noChangeShapeType="1"/>
          </p:cNvSpPr>
          <p:nvPr/>
        </p:nvSpPr>
        <p:spPr bwMode="auto">
          <a:xfrm>
            <a:off x="7696200" y="2819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5" name="Text Box 7"/>
          <p:cNvSpPr txBox="1">
            <a:spLocks noChangeArrowheads="1"/>
          </p:cNvSpPr>
          <p:nvPr/>
        </p:nvSpPr>
        <p:spPr bwMode="auto">
          <a:xfrm>
            <a:off x="8305801" y="2590800"/>
            <a:ext cx="2410967"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t>Claim </a:t>
            </a:r>
            <a:r>
              <a:rPr lang="en-US" dirty="0" smtClean="0"/>
              <a:t>(</a:t>
            </a:r>
            <a:r>
              <a:rPr lang="en-US" dirty="0"/>
              <a:t>your argument</a:t>
            </a:r>
            <a:r>
              <a:rPr lang="en-US" dirty="0" smtClean="0"/>
              <a:t>)</a:t>
            </a:r>
          </a:p>
          <a:p>
            <a:r>
              <a:rPr lang="en-US" sz="1400" dirty="0" smtClean="0"/>
              <a:t>French remains an important world language.</a:t>
            </a:r>
            <a:endParaRPr lang="en-US" sz="1400" dirty="0"/>
          </a:p>
        </p:txBody>
      </p:sp>
      <p:sp>
        <p:nvSpPr>
          <p:cNvPr id="48136" name="Line 8"/>
          <p:cNvSpPr>
            <a:spLocks noChangeShapeType="1"/>
          </p:cNvSpPr>
          <p:nvPr/>
        </p:nvSpPr>
        <p:spPr bwMode="auto">
          <a:xfrm>
            <a:off x="4191000" y="2819400"/>
            <a:ext cx="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7" name="Text Box 9"/>
          <p:cNvSpPr txBox="1">
            <a:spLocks noChangeArrowheads="1"/>
          </p:cNvSpPr>
          <p:nvPr/>
        </p:nvSpPr>
        <p:spPr bwMode="auto">
          <a:xfrm>
            <a:off x="2667000" y="4114800"/>
            <a:ext cx="3048000"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dirty="0"/>
              <a:t>Warrant</a:t>
            </a:r>
          </a:p>
          <a:p>
            <a:pPr algn="ctr">
              <a:spcBef>
                <a:spcPct val="50000"/>
              </a:spcBef>
            </a:pPr>
            <a:r>
              <a:rPr lang="en-US" dirty="0"/>
              <a:t>(Theory, assumptions</a:t>
            </a:r>
            <a:r>
              <a:rPr lang="en-US" dirty="0" smtClean="0"/>
              <a:t>)</a:t>
            </a:r>
          </a:p>
          <a:p>
            <a:pPr algn="ctr">
              <a:spcBef>
                <a:spcPct val="50000"/>
              </a:spcBef>
            </a:pPr>
            <a:r>
              <a:rPr lang="en-US" sz="1400" dirty="0" smtClean="0"/>
              <a:t>A “world language” is one that is spoken widely and by many millions of people.</a:t>
            </a:r>
            <a:endParaRPr lang="en-US" sz="1400" dirty="0"/>
          </a:p>
        </p:txBody>
      </p:sp>
      <p:sp>
        <p:nvSpPr>
          <p:cNvPr id="48138" name="Line 10"/>
          <p:cNvSpPr>
            <a:spLocks noChangeShapeType="1"/>
          </p:cNvSpPr>
          <p:nvPr/>
        </p:nvSpPr>
        <p:spPr bwMode="auto">
          <a:xfrm>
            <a:off x="4191000" y="5627876"/>
            <a:ext cx="0" cy="3196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9" name="Text Box 11"/>
          <p:cNvSpPr txBox="1">
            <a:spLocks noChangeArrowheads="1"/>
          </p:cNvSpPr>
          <p:nvPr/>
        </p:nvSpPr>
        <p:spPr bwMode="auto">
          <a:xfrm>
            <a:off x="2609088" y="5947559"/>
            <a:ext cx="3639312"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smtClean="0"/>
              <a:t>Backing (Support </a:t>
            </a:r>
            <a:r>
              <a:rPr lang="en-US" dirty="0"/>
              <a:t>for the </a:t>
            </a:r>
            <a:r>
              <a:rPr lang="en-US" dirty="0" smtClean="0"/>
              <a:t>warrant)</a:t>
            </a:r>
          </a:p>
          <a:p>
            <a:pPr>
              <a:spcBef>
                <a:spcPct val="50000"/>
              </a:spcBef>
            </a:pPr>
            <a:r>
              <a:rPr lang="en-US" sz="1400" dirty="0" smtClean="0"/>
              <a:t>Other world languages include English, Spanish, and Mandarin </a:t>
            </a:r>
            <a:endParaRPr lang="en-US" sz="1400" dirty="0"/>
          </a:p>
        </p:txBody>
      </p:sp>
      <p:sp>
        <p:nvSpPr>
          <p:cNvPr id="48140" name="Line 12"/>
          <p:cNvSpPr>
            <a:spLocks noChangeShapeType="1"/>
          </p:cNvSpPr>
          <p:nvPr/>
        </p:nvSpPr>
        <p:spPr bwMode="auto">
          <a:xfrm>
            <a:off x="6781800" y="2819400"/>
            <a:ext cx="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1" name="Text Box 13"/>
          <p:cNvSpPr txBox="1">
            <a:spLocks noChangeArrowheads="1"/>
          </p:cNvSpPr>
          <p:nvPr/>
        </p:nvSpPr>
        <p:spPr bwMode="auto">
          <a:xfrm>
            <a:off x="6248400" y="4038601"/>
            <a:ext cx="4587240" cy="155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smtClean="0"/>
              <a:t>Rebuttal (How </a:t>
            </a:r>
            <a:r>
              <a:rPr lang="en-US" dirty="0"/>
              <a:t>you counter the </a:t>
            </a:r>
            <a:r>
              <a:rPr lang="en-US" dirty="0" smtClean="0"/>
              <a:t>alternatives)</a:t>
            </a:r>
          </a:p>
          <a:p>
            <a:pPr>
              <a:spcBef>
                <a:spcPct val="50000"/>
              </a:spcBef>
            </a:pPr>
            <a:r>
              <a:rPr lang="en-US" sz="1400" dirty="0" smtClean="0"/>
              <a:t>But French remains a strong language in West and Central Africa, where populations are growing, and Quebec may become an independent francophone nation in North America soon. Moreover, there is room in the world and need for more languages than English and local languages.</a:t>
            </a:r>
            <a:endParaRPr lang="en-US" dirty="0"/>
          </a:p>
        </p:txBody>
      </p:sp>
    </p:spTree>
    <p:extLst>
      <p:ext uri="{BB962C8B-B14F-4D97-AF65-F5344CB8AC3E}">
        <p14:creationId xmlns:p14="http://schemas.microsoft.com/office/powerpoint/2010/main" val="2266878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2000"/>
                                        <p:tgtEl>
                                          <p:spTgt spid="48131">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animEffect transition="in" filter="fade">
                                      <p:cBhvr>
                                        <p:cTn id="11" dur="2000"/>
                                        <p:tgtEl>
                                          <p:spTgt spid="48131">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8133"/>
                                        </p:tgtEl>
                                        <p:attrNameLst>
                                          <p:attrName>style.visibility</p:attrName>
                                        </p:attrNameLst>
                                      </p:cBhvr>
                                      <p:to>
                                        <p:strVal val="visible"/>
                                      </p:to>
                                    </p:set>
                                    <p:animEffect transition="in" filter="fade">
                                      <p:cBhvr>
                                        <p:cTn id="14" dur="2000"/>
                                        <p:tgtEl>
                                          <p:spTgt spid="4813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8134"/>
                                        </p:tgtEl>
                                        <p:attrNameLst>
                                          <p:attrName>style.visibility</p:attrName>
                                        </p:attrNameLst>
                                      </p:cBhvr>
                                      <p:to>
                                        <p:strVal val="visible"/>
                                      </p:to>
                                    </p:set>
                                    <p:animEffect transition="in" filter="fade">
                                      <p:cBhvr>
                                        <p:cTn id="17" dur="2000"/>
                                        <p:tgtEl>
                                          <p:spTgt spid="48134"/>
                                        </p:tgtEl>
                                      </p:cBhvr>
                                    </p:animEffect>
                                  </p:childTnLst>
                                </p:cTn>
                              </p:par>
                            </p:childTnLst>
                          </p:cTn>
                        </p:par>
                        <p:par>
                          <p:cTn id="18" fill="hold" nodeType="afterGroup">
                            <p:stCondLst>
                              <p:cond delay="4000"/>
                            </p:stCondLst>
                            <p:childTnLst>
                              <p:par>
                                <p:cTn id="19" presetID="10" presetClass="entr" presetSubtype="0" fill="hold" nodeType="afterEffect">
                                  <p:stCondLst>
                                    <p:cond delay="0"/>
                                  </p:stCondLst>
                                  <p:childTnLst>
                                    <p:set>
                                      <p:cBhvr>
                                        <p:cTn id="20" dur="1" fill="hold">
                                          <p:stCondLst>
                                            <p:cond delay="0"/>
                                          </p:stCondLst>
                                        </p:cTn>
                                        <p:tgtEl>
                                          <p:spTgt spid="48135">
                                            <p:txEl>
                                              <p:pRg st="0" end="0"/>
                                            </p:txEl>
                                          </p:spTgt>
                                        </p:tgtEl>
                                        <p:attrNameLst>
                                          <p:attrName>style.visibility</p:attrName>
                                        </p:attrNameLst>
                                      </p:cBhvr>
                                      <p:to>
                                        <p:strVal val="visible"/>
                                      </p:to>
                                    </p:set>
                                    <p:animEffect transition="in" filter="fade">
                                      <p:cBhvr>
                                        <p:cTn id="21" dur="2000"/>
                                        <p:tgtEl>
                                          <p:spTgt spid="48135">
                                            <p:txEl>
                                              <p:pRg st="0" end="0"/>
                                            </p:txEl>
                                          </p:spTgt>
                                        </p:tgtEl>
                                      </p:cBhvr>
                                    </p:animEffect>
                                  </p:childTnLst>
                                </p:cTn>
                              </p:par>
                            </p:childTnLst>
                          </p:cTn>
                        </p:par>
                        <p:par>
                          <p:cTn id="22" fill="hold">
                            <p:stCondLst>
                              <p:cond delay="6000"/>
                            </p:stCondLst>
                            <p:childTnLst>
                              <p:par>
                                <p:cTn id="23" presetID="10" presetClass="entr" presetSubtype="0" fill="hold" nodeType="afterEffect">
                                  <p:stCondLst>
                                    <p:cond delay="0"/>
                                  </p:stCondLst>
                                  <p:childTnLst>
                                    <p:set>
                                      <p:cBhvr>
                                        <p:cTn id="24" dur="1" fill="hold">
                                          <p:stCondLst>
                                            <p:cond delay="0"/>
                                          </p:stCondLst>
                                        </p:cTn>
                                        <p:tgtEl>
                                          <p:spTgt spid="48135">
                                            <p:txEl>
                                              <p:pRg st="1" end="1"/>
                                            </p:txEl>
                                          </p:spTgt>
                                        </p:tgtEl>
                                        <p:attrNameLst>
                                          <p:attrName>style.visibility</p:attrName>
                                        </p:attrNameLst>
                                      </p:cBhvr>
                                      <p:to>
                                        <p:strVal val="visible"/>
                                      </p:to>
                                    </p:set>
                                    <p:animEffect transition="in" filter="fade">
                                      <p:cBhvr>
                                        <p:cTn id="25" dur="2000"/>
                                        <p:tgtEl>
                                          <p:spTgt spid="48135">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8136"/>
                                        </p:tgtEl>
                                        <p:attrNameLst>
                                          <p:attrName>style.visibility</p:attrName>
                                        </p:attrNameLst>
                                      </p:cBhvr>
                                      <p:to>
                                        <p:strVal val="visible"/>
                                      </p:to>
                                    </p:set>
                                    <p:animEffect transition="in" filter="fade">
                                      <p:cBhvr>
                                        <p:cTn id="30" dur="2000"/>
                                        <p:tgtEl>
                                          <p:spTgt spid="48136"/>
                                        </p:tgtEl>
                                      </p:cBhvr>
                                    </p:animEffect>
                                  </p:childTnLst>
                                </p:cTn>
                              </p:par>
                              <p:par>
                                <p:cTn id="31" presetID="10" presetClass="entr" presetSubtype="0" fill="hold" nodeType="withEffect">
                                  <p:stCondLst>
                                    <p:cond delay="0"/>
                                  </p:stCondLst>
                                  <p:childTnLst>
                                    <p:set>
                                      <p:cBhvr>
                                        <p:cTn id="32" dur="1" fill="hold">
                                          <p:stCondLst>
                                            <p:cond delay="0"/>
                                          </p:stCondLst>
                                        </p:cTn>
                                        <p:tgtEl>
                                          <p:spTgt spid="48137">
                                            <p:txEl>
                                              <p:pRg st="0" end="0"/>
                                            </p:txEl>
                                          </p:spTgt>
                                        </p:tgtEl>
                                        <p:attrNameLst>
                                          <p:attrName>style.visibility</p:attrName>
                                        </p:attrNameLst>
                                      </p:cBhvr>
                                      <p:to>
                                        <p:strVal val="visible"/>
                                      </p:to>
                                    </p:set>
                                    <p:animEffect transition="in" filter="fade">
                                      <p:cBhvr>
                                        <p:cTn id="33" dur="2000"/>
                                        <p:tgtEl>
                                          <p:spTgt spid="48137">
                                            <p:txEl>
                                              <p:pRg st="0" end="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8137">
                                            <p:txEl>
                                              <p:pRg st="1" end="1"/>
                                            </p:txEl>
                                          </p:spTgt>
                                        </p:tgtEl>
                                        <p:attrNameLst>
                                          <p:attrName>style.visibility</p:attrName>
                                        </p:attrNameLst>
                                      </p:cBhvr>
                                      <p:to>
                                        <p:strVal val="visible"/>
                                      </p:to>
                                    </p:set>
                                    <p:animEffect transition="in" filter="fade">
                                      <p:cBhvr>
                                        <p:cTn id="36" dur="2000"/>
                                        <p:tgtEl>
                                          <p:spTgt spid="48137">
                                            <p:txEl>
                                              <p:pRg st="1" end="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8137">
                                            <p:txEl>
                                              <p:pRg st="2" end="2"/>
                                            </p:txEl>
                                          </p:spTgt>
                                        </p:tgtEl>
                                        <p:attrNameLst>
                                          <p:attrName>style.visibility</p:attrName>
                                        </p:attrNameLst>
                                      </p:cBhvr>
                                      <p:to>
                                        <p:strVal val="visible"/>
                                      </p:to>
                                    </p:set>
                                    <p:animEffect transition="in" filter="fade">
                                      <p:cBhvr>
                                        <p:cTn id="39" dur="2000"/>
                                        <p:tgtEl>
                                          <p:spTgt spid="48137">
                                            <p:txEl>
                                              <p:pRg st="2" end="2"/>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8138"/>
                                        </p:tgtEl>
                                        <p:attrNameLst>
                                          <p:attrName>style.visibility</p:attrName>
                                        </p:attrNameLst>
                                      </p:cBhvr>
                                      <p:to>
                                        <p:strVal val="visible"/>
                                      </p:to>
                                    </p:set>
                                    <p:animEffect transition="in" filter="fade">
                                      <p:cBhvr>
                                        <p:cTn id="44" dur="3000"/>
                                        <p:tgtEl>
                                          <p:spTgt spid="48138"/>
                                        </p:tgtEl>
                                      </p:cBhvr>
                                    </p:animEffect>
                                  </p:childTnLst>
                                </p:cTn>
                              </p:par>
                              <p:par>
                                <p:cTn id="45" presetID="10" presetClass="entr" presetSubtype="0" fill="hold" nodeType="withEffect">
                                  <p:stCondLst>
                                    <p:cond delay="0"/>
                                  </p:stCondLst>
                                  <p:childTnLst>
                                    <p:set>
                                      <p:cBhvr>
                                        <p:cTn id="46" dur="1" fill="hold">
                                          <p:stCondLst>
                                            <p:cond delay="0"/>
                                          </p:stCondLst>
                                        </p:cTn>
                                        <p:tgtEl>
                                          <p:spTgt spid="48139">
                                            <p:txEl>
                                              <p:pRg st="0" end="0"/>
                                            </p:txEl>
                                          </p:spTgt>
                                        </p:tgtEl>
                                        <p:attrNameLst>
                                          <p:attrName>style.visibility</p:attrName>
                                        </p:attrNameLst>
                                      </p:cBhvr>
                                      <p:to>
                                        <p:strVal val="visible"/>
                                      </p:to>
                                    </p:set>
                                    <p:animEffect transition="in" filter="fade">
                                      <p:cBhvr>
                                        <p:cTn id="47" dur="2000"/>
                                        <p:tgtEl>
                                          <p:spTgt spid="48139">
                                            <p:txEl>
                                              <p:pRg st="0" end="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48139">
                                            <p:txEl>
                                              <p:pRg st="1" end="1"/>
                                            </p:txEl>
                                          </p:spTgt>
                                        </p:tgtEl>
                                        <p:attrNameLst>
                                          <p:attrName>style.visibility</p:attrName>
                                        </p:attrNameLst>
                                      </p:cBhvr>
                                      <p:to>
                                        <p:strVal val="visible"/>
                                      </p:to>
                                    </p:set>
                                    <p:animEffect transition="in" filter="fade">
                                      <p:cBhvr>
                                        <p:cTn id="50" dur="2000"/>
                                        <p:tgtEl>
                                          <p:spTgt spid="48139">
                                            <p:txEl>
                                              <p:pRg st="1" end="1"/>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nodeType="clickEffect">
                                  <p:stCondLst>
                                    <p:cond delay="0"/>
                                  </p:stCondLst>
                                  <p:childTnLst>
                                    <p:set>
                                      <p:cBhvr>
                                        <p:cTn id="54" dur="1" fill="hold">
                                          <p:stCondLst>
                                            <p:cond delay="0"/>
                                          </p:stCondLst>
                                        </p:cTn>
                                        <p:tgtEl>
                                          <p:spTgt spid="48132">
                                            <p:txEl>
                                              <p:pRg st="0" end="0"/>
                                            </p:txEl>
                                          </p:spTgt>
                                        </p:tgtEl>
                                        <p:attrNameLst>
                                          <p:attrName>style.visibility</p:attrName>
                                        </p:attrNameLst>
                                      </p:cBhvr>
                                      <p:to>
                                        <p:strVal val="visible"/>
                                      </p:to>
                                    </p:set>
                                    <p:animEffect transition="in" filter="fade">
                                      <p:cBhvr>
                                        <p:cTn id="55" dur="2000"/>
                                        <p:tgtEl>
                                          <p:spTgt spid="48132">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8132">
                                            <p:txEl>
                                              <p:pRg st="1" end="1"/>
                                            </p:txEl>
                                          </p:spTgt>
                                        </p:tgtEl>
                                        <p:attrNameLst>
                                          <p:attrName>style.visibility</p:attrName>
                                        </p:attrNameLst>
                                      </p:cBhvr>
                                      <p:to>
                                        <p:strVal val="visible"/>
                                      </p:to>
                                    </p:set>
                                    <p:animEffect transition="in" filter="fade">
                                      <p:cBhvr>
                                        <p:cTn id="60" dur="2000"/>
                                        <p:tgtEl>
                                          <p:spTgt spid="48132">
                                            <p:txEl>
                                              <p:pRg st="1" end="1"/>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8140"/>
                                        </p:tgtEl>
                                        <p:attrNameLst>
                                          <p:attrName>style.visibility</p:attrName>
                                        </p:attrNameLst>
                                      </p:cBhvr>
                                      <p:to>
                                        <p:strVal val="visible"/>
                                      </p:to>
                                    </p:set>
                                    <p:animEffect transition="in" filter="fade">
                                      <p:cBhvr>
                                        <p:cTn id="65" dur="3000"/>
                                        <p:tgtEl>
                                          <p:spTgt spid="48140"/>
                                        </p:tgtEl>
                                      </p:cBhvr>
                                    </p:animEffect>
                                  </p:childTnLst>
                                </p:cTn>
                              </p:par>
                              <p:par>
                                <p:cTn id="66" presetID="10" presetClass="entr" presetSubtype="0" fill="hold" nodeType="withEffect">
                                  <p:stCondLst>
                                    <p:cond delay="0"/>
                                  </p:stCondLst>
                                  <p:childTnLst>
                                    <p:set>
                                      <p:cBhvr>
                                        <p:cTn id="67" dur="1" fill="hold">
                                          <p:stCondLst>
                                            <p:cond delay="0"/>
                                          </p:stCondLst>
                                        </p:cTn>
                                        <p:tgtEl>
                                          <p:spTgt spid="48141">
                                            <p:txEl>
                                              <p:pRg st="0" end="0"/>
                                            </p:txEl>
                                          </p:spTgt>
                                        </p:tgtEl>
                                        <p:attrNameLst>
                                          <p:attrName>style.visibility</p:attrName>
                                        </p:attrNameLst>
                                      </p:cBhvr>
                                      <p:to>
                                        <p:strVal val="visible"/>
                                      </p:to>
                                    </p:set>
                                    <p:animEffect transition="in" filter="fade">
                                      <p:cBhvr>
                                        <p:cTn id="68" dur="2000"/>
                                        <p:tgtEl>
                                          <p:spTgt spid="48141">
                                            <p:txEl>
                                              <p:pRg st="0" end="0"/>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48141">
                                            <p:txEl>
                                              <p:pRg st="1" end="1"/>
                                            </p:txEl>
                                          </p:spTgt>
                                        </p:tgtEl>
                                        <p:attrNameLst>
                                          <p:attrName>style.visibility</p:attrName>
                                        </p:attrNameLst>
                                      </p:cBhvr>
                                      <p:to>
                                        <p:strVal val="visible"/>
                                      </p:to>
                                    </p:set>
                                    <p:animEffect transition="in" filter="fade">
                                      <p:cBhvr>
                                        <p:cTn id="71" dur="2000"/>
                                        <p:tgtEl>
                                          <p:spTgt spid="48141">
                                            <p:txEl>
                                              <p:pRg st="1" end="1"/>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xit" presetSubtype="0" fill="hold" grpId="0" nodeType="clickEffect">
                                  <p:stCondLst>
                                    <p:cond delay="0"/>
                                  </p:stCondLst>
                                  <p:childTnLst>
                                    <p:animEffect transition="out" filter="fade">
                                      <p:cBhvr>
                                        <p:cTn id="75" dur="2000"/>
                                        <p:tgtEl>
                                          <p:spTgt spid="48137">
                                            <p:txEl>
                                              <p:pRg st="0" end="0"/>
                                            </p:txEl>
                                          </p:spTgt>
                                        </p:tgtEl>
                                      </p:cBhvr>
                                    </p:animEffect>
                                    <p:set>
                                      <p:cBhvr>
                                        <p:cTn id="76" dur="1" fill="hold">
                                          <p:stCondLst>
                                            <p:cond delay="1999"/>
                                          </p:stCondLst>
                                        </p:cTn>
                                        <p:tgtEl>
                                          <p:spTgt spid="48137">
                                            <p:txEl>
                                              <p:pRg st="0" end="0"/>
                                            </p:txEl>
                                          </p:spTgt>
                                        </p:tgtEl>
                                        <p:attrNameLst>
                                          <p:attrName>style.visibility</p:attrName>
                                        </p:attrNameLst>
                                      </p:cBhvr>
                                      <p:to>
                                        <p:strVal val="hidden"/>
                                      </p:to>
                                    </p:set>
                                  </p:childTnLst>
                                </p:cTn>
                              </p:par>
                              <p:par>
                                <p:cTn id="77" presetID="10" presetClass="exit" presetSubtype="0" fill="hold" grpId="0" nodeType="withEffect">
                                  <p:stCondLst>
                                    <p:cond delay="0"/>
                                  </p:stCondLst>
                                  <p:childTnLst>
                                    <p:animEffect transition="out" filter="fade">
                                      <p:cBhvr>
                                        <p:cTn id="78" dur="2000"/>
                                        <p:tgtEl>
                                          <p:spTgt spid="48137">
                                            <p:txEl>
                                              <p:pRg st="1" end="1"/>
                                            </p:txEl>
                                          </p:spTgt>
                                        </p:tgtEl>
                                      </p:cBhvr>
                                    </p:animEffect>
                                    <p:set>
                                      <p:cBhvr>
                                        <p:cTn id="79" dur="1" fill="hold">
                                          <p:stCondLst>
                                            <p:cond delay="1999"/>
                                          </p:stCondLst>
                                        </p:cTn>
                                        <p:tgtEl>
                                          <p:spTgt spid="48137">
                                            <p:txEl>
                                              <p:pRg st="1" end="1"/>
                                            </p:txEl>
                                          </p:spTgt>
                                        </p:tgtEl>
                                        <p:attrNameLst>
                                          <p:attrName>style.visibility</p:attrName>
                                        </p:attrNameLst>
                                      </p:cBhvr>
                                      <p:to>
                                        <p:strVal val="hidden"/>
                                      </p:to>
                                    </p:set>
                                  </p:childTnLst>
                                </p:cTn>
                              </p:par>
                              <p:par>
                                <p:cTn id="80" presetID="10" presetClass="exit" presetSubtype="0" fill="hold" grpId="0" nodeType="withEffect">
                                  <p:stCondLst>
                                    <p:cond delay="0"/>
                                  </p:stCondLst>
                                  <p:childTnLst>
                                    <p:animEffect transition="out" filter="fade">
                                      <p:cBhvr>
                                        <p:cTn id="81" dur="2000"/>
                                        <p:tgtEl>
                                          <p:spTgt spid="48137">
                                            <p:txEl>
                                              <p:pRg st="2" end="2"/>
                                            </p:txEl>
                                          </p:spTgt>
                                        </p:tgtEl>
                                      </p:cBhvr>
                                    </p:animEffect>
                                    <p:set>
                                      <p:cBhvr>
                                        <p:cTn id="82" dur="1" fill="hold">
                                          <p:stCondLst>
                                            <p:cond delay="1999"/>
                                          </p:stCondLst>
                                        </p:cTn>
                                        <p:tgtEl>
                                          <p:spTgt spid="48137">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P spid="48134" grpId="0" animBg="1"/>
      <p:bldP spid="48136" grpId="0" animBg="1"/>
      <p:bldP spid="48137" grpId="0" build="allAtOnce"/>
      <p:bldP spid="48138" grpId="0" animBg="1"/>
      <p:bldP spid="481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a:t>
            </a:r>
            <a:endParaRPr lang="en-US" dirty="0"/>
          </a:p>
        </p:txBody>
      </p:sp>
      <p:sp>
        <p:nvSpPr>
          <p:cNvPr id="3" name="Content Placeholder 2"/>
          <p:cNvSpPr>
            <a:spLocks noGrp="1"/>
          </p:cNvSpPr>
          <p:nvPr>
            <p:ph idx="1"/>
          </p:nvPr>
        </p:nvSpPr>
        <p:spPr>
          <a:xfrm>
            <a:off x="838200" y="1545336"/>
            <a:ext cx="10515600" cy="4974336"/>
          </a:xfrm>
        </p:spPr>
        <p:txBody>
          <a:bodyPr>
            <a:normAutofit fontScale="85000" lnSpcReduction="20000"/>
          </a:bodyPr>
          <a:lstStyle/>
          <a:p>
            <a:r>
              <a:rPr lang="en-US" dirty="0" smtClean="0"/>
              <a:t>Remind students of last week’s discussion of French as a world language. Raise the issue: What is the future of French in Morocco? Should it stay or should it go? Can it stay but alongside English? Get student opinions and record these on the board.</a:t>
            </a:r>
          </a:p>
          <a:p>
            <a:r>
              <a:rPr lang="en-US" dirty="0" smtClean="0"/>
              <a:t>Tell students that today we have four editorials with different views about French in Morocco. Explain what an editorial is. The students’ task is to read one of these articles and analysis the strength of its argument.</a:t>
            </a:r>
          </a:p>
          <a:p>
            <a:r>
              <a:rPr lang="en-US" dirty="0" smtClean="0"/>
              <a:t>Explain </a:t>
            </a:r>
            <a:r>
              <a:rPr lang="en-US" dirty="0" err="1" smtClean="0"/>
              <a:t>Toulmin’s</a:t>
            </a:r>
            <a:r>
              <a:rPr lang="en-US" dirty="0" smtClean="0"/>
              <a:t> model of argumentation using the diagram in previous slides. Have a handout for the students with the example of the argument that “French remains an important world language” on it.</a:t>
            </a:r>
          </a:p>
          <a:p>
            <a:r>
              <a:rPr lang="en-US" dirty="0" smtClean="0"/>
              <a:t>The students are to read the editorial given to them, condense its argument to one simple sentence, and then analyze the argument presented in the article using </a:t>
            </a:r>
            <a:r>
              <a:rPr lang="en-US" dirty="0" err="1" smtClean="0"/>
              <a:t>Toulmin’s</a:t>
            </a:r>
            <a:r>
              <a:rPr lang="en-US" dirty="0" smtClean="0"/>
              <a:t> model. </a:t>
            </a:r>
          </a:p>
          <a:p>
            <a:r>
              <a:rPr lang="en-US" dirty="0" smtClean="0"/>
              <a:t>Divide the class into four sections and give each section copies of one of the editorials. Have the students read in small groups of 4-5. Give them large sheets of paper and markers to draw </a:t>
            </a:r>
            <a:r>
              <a:rPr lang="en-US" dirty="0" err="1" smtClean="0"/>
              <a:t>Toulmin’s</a:t>
            </a:r>
            <a:r>
              <a:rPr lang="en-US" dirty="0" smtClean="0"/>
              <a:t> model and list their analysis. </a:t>
            </a:r>
            <a:endParaRPr lang="en-US" dirty="0"/>
          </a:p>
        </p:txBody>
      </p:sp>
    </p:spTree>
    <p:extLst>
      <p:ext uri="{BB962C8B-B14F-4D97-AF65-F5344CB8AC3E}">
        <p14:creationId xmlns:p14="http://schemas.microsoft.com/office/powerpoint/2010/main" val="4031192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 Three</a:t>
            </a:r>
            <a:endParaRPr lang="en-US" dirty="0"/>
          </a:p>
        </p:txBody>
      </p:sp>
      <p:sp>
        <p:nvSpPr>
          <p:cNvPr id="3" name="Content Placeholder 2"/>
          <p:cNvSpPr>
            <a:spLocks noGrp="1"/>
          </p:cNvSpPr>
          <p:nvPr>
            <p:ph idx="1"/>
          </p:nvPr>
        </p:nvSpPr>
        <p:spPr>
          <a:xfrm>
            <a:off x="838200" y="1499616"/>
            <a:ext cx="10515600" cy="4677347"/>
          </a:xfrm>
        </p:spPr>
        <p:txBody>
          <a:bodyPr>
            <a:normAutofit lnSpcReduction="10000"/>
          </a:bodyPr>
          <a:lstStyle/>
          <a:p>
            <a:r>
              <a:rPr lang="en-US" dirty="0" smtClean="0"/>
              <a:t>Each section will meet and compare analyses among small groups. The two best of these as selected by the students will present their analyses to the whole class.</a:t>
            </a:r>
          </a:p>
          <a:p>
            <a:r>
              <a:rPr lang="en-US" dirty="0" smtClean="0"/>
              <a:t>Conduct a whole class discussion: What did you think of the editorial you read? Was its argument solid? What were the strengths and weaknesses?</a:t>
            </a:r>
          </a:p>
          <a:p>
            <a:r>
              <a:rPr lang="en-US" dirty="0" smtClean="0"/>
              <a:t>Consider your own opinion on this issue. If you were going to write an editorial, what would be your data, what would be your claims, what would be your warrant and backing, and what would be your qualifiers and rebuttal?</a:t>
            </a:r>
          </a:p>
          <a:p>
            <a:r>
              <a:rPr lang="en-US" dirty="0" smtClean="0"/>
              <a:t>Assign the students to write a one-page argument expressing their opinion on: The role of French in Morocco in the Present </a:t>
            </a:r>
            <a:r>
              <a:rPr lang="en-US" smtClean="0"/>
              <a:t>and Future.</a:t>
            </a:r>
            <a:endParaRPr lang="en-US" dirty="0"/>
          </a:p>
        </p:txBody>
      </p:sp>
    </p:spTree>
    <p:extLst>
      <p:ext uri="{BB962C8B-B14F-4D97-AF65-F5344CB8AC3E}">
        <p14:creationId xmlns:p14="http://schemas.microsoft.com/office/powerpoint/2010/main" val="933711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89901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 Two</a:t>
            </a:r>
            <a:endParaRPr lang="en-US" dirty="0"/>
          </a:p>
        </p:txBody>
      </p:sp>
      <p:sp>
        <p:nvSpPr>
          <p:cNvPr id="3" name="Content Placeholder 2"/>
          <p:cNvSpPr>
            <a:spLocks noGrp="1"/>
          </p:cNvSpPr>
          <p:nvPr>
            <p:ph idx="1"/>
          </p:nvPr>
        </p:nvSpPr>
        <p:spPr>
          <a:xfrm>
            <a:off x="838200" y="1527048"/>
            <a:ext cx="10515600" cy="4649915"/>
          </a:xfrm>
        </p:spPr>
        <p:txBody>
          <a:bodyPr/>
          <a:lstStyle/>
          <a:p>
            <a:r>
              <a:rPr lang="en-US" dirty="0" smtClean="0"/>
              <a:t>The students will need much of this hour to read and conduct their analysis. The instructor should move among the students, answering questions and troubleshooting.</a:t>
            </a:r>
          </a:p>
          <a:p>
            <a:r>
              <a:rPr lang="en-US" dirty="0" smtClean="0"/>
              <a:t>The students should have read the article by the half hour and begin their discussion. They may record ideas on small sheets of paper before transferring these to the larger sheets.</a:t>
            </a:r>
            <a:endParaRPr lang="en-US" dirty="0"/>
          </a:p>
        </p:txBody>
      </p:sp>
    </p:spTree>
    <p:extLst>
      <p:ext uri="{BB962C8B-B14F-4D97-AF65-F5344CB8AC3E}">
        <p14:creationId xmlns:p14="http://schemas.microsoft.com/office/powerpoint/2010/main" val="1366036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836</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Reading Comprehension, Week 12</vt:lpstr>
      <vt:lpstr>Overview</vt:lpstr>
      <vt:lpstr>Toulmin’s Model</vt:lpstr>
      <vt:lpstr>Toulmin’s Model of Argumentation</vt:lpstr>
      <vt:lpstr>An example of an analysis for the argument: French remains an important world language.</vt:lpstr>
      <vt:lpstr>First Hour</vt:lpstr>
      <vt:lpstr>Hour Three</vt:lpstr>
      <vt:lpstr>PowerPoint Presentation</vt:lpstr>
      <vt:lpstr>Hour Two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 Week 12</dc:title>
  <dc:creator>Mark Dressman</dc:creator>
  <cp:lastModifiedBy>Mark Dressman</cp:lastModifiedBy>
  <cp:revision>4</cp:revision>
  <dcterms:created xsi:type="dcterms:W3CDTF">2015-09-30T20:10:58Z</dcterms:created>
  <dcterms:modified xsi:type="dcterms:W3CDTF">2015-09-30T20:36:31Z</dcterms:modified>
</cp:coreProperties>
</file>