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4E03E3-9D75-48D9-AE74-D4D508A7F96A}" type="datetimeFigureOut">
              <a:rPr lang="en-US" smtClean="0"/>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B5A30C-696C-44FC-9F58-55E39B946EBF}" type="slidenum">
              <a:rPr lang="en-US" smtClean="0"/>
              <a:t>‹#›</a:t>
            </a:fld>
            <a:endParaRPr lang="en-US"/>
          </a:p>
        </p:txBody>
      </p:sp>
    </p:spTree>
    <p:extLst>
      <p:ext uri="{BB962C8B-B14F-4D97-AF65-F5344CB8AC3E}">
        <p14:creationId xmlns:p14="http://schemas.microsoft.com/office/powerpoint/2010/main" val="862333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4E03E3-9D75-48D9-AE74-D4D508A7F96A}" type="datetimeFigureOut">
              <a:rPr lang="en-US" smtClean="0"/>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B5A30C-696C-44FC-9F58-55E39B946EBF}" type="slidenum">
              <a:rPr lang="en-US" smtClean="0"/>
              <a:t>‹#›</a:t>
            </a:fld>
            <a:endParaRPr lang="en-US"/>
          </a:p>
        </p:txBody>
      </p:sp>
    </p:spTree>
    <p:extLst>
      <p:ext uri="{BB962C8B-B14F-4D97-AF65-F5344CB8AC3E}">
        <p14:creationId xmlns:p14="http://schemas.microsoft.com/office/powerpoint/2010/main" val="856321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4E03E3-9D75-48D9-AE74-D4D508A7F96A}" type="datetimeFigureOut">
              <a:rPr lang="en-US" smtClean="0"/>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B5A30C-696C-44FC-9F58-55E39B946EBF}" type="slidenum">
              <a:rPr lang="en-US" smtClean="0"/>
              <a:t>‹#›</a:t>
            </a:fld>
            <a:endParaRPr lang="en-US"/>
          </a:p>
        </p:txBody>
      </p:sp>
    </p:spTree>
    <p:extLst>
      <p:ext uri="{BB962C8B-B14F-4D97-AF65-F5344CB8AC3E}">
        <p14:creationId xmlns:p14="http://schemas.microsoft.com/office/powerpoint/2010/main" val="2063079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4E03E3-9D75-48D9-AE74-D4D508A7F96A}" type="datetimeFigureOut">
              <a:rPr lang="en-US" smtClean="0"/>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B5A30C-696C-44FC-9F58-55E39B946EBF}" type="slidenum">
              <a:rPr lang="en-US" smtClean="0"/>
              <a:t>‹#›</a:t>
            </a:fld>
            <a:endParaRPr lang="en-US"/>
          </a:p>
        </p:txBody>
      </p:sp>
    </p:spTree>
    <p:extLst>
      <p:ext uri="{BB962C8B-B14F-4D97-AF65-F5344CB8AC3E}">
        <p14:creationId xmlns:p14="http://schemas.microsoft.com/office/powerpoint/2010/main" val="3737967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4E03E3-9D75-48D9-AE74-D4D508A7F96A}" type="datetimeFigureOut">
              <a:rPr lang="en-US" smtClean="0"/>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B5A30C-696C-44FC-9F58-55E39B946EBF}" type="slidenum">
              <a:rPr lang="en-US" smtClean="0"/>
              <a:t>‹#›</a:t>
            </a:fld>
            <a:endParaRPr lang="en-US"/>
          </a:p>
        </p:txBody>
      </p:sp>
    </p:spTree>
    <p:extLst>
      <p:ext uri="{BB962C8B-B14F-4D97-AF65-F5344CB8AC3E}">
        <p14:creationId xmlns:p14="http://schemas.microsoft.com/office/powerpoint/2010/main" val="15200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4E03E3-9D75-48D9-AE74-D4D508A7F96A}" type="datetimeFigureOut">
              <a:rPr lang="en-US" smtClean="0"/>
              <a:t>9/30/2015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B5A30C-696C-44FC-9F58-55E39B946EBF}" type="slidenum">
              <a:rPr lang="en-US" smtClean="0"/>
              <a:t>‹#›</a:t>
            </a:fld>
            <a:endParaRPr lang="en-US"/>
          </a:p>
        </p:txBody>
      </p:sp>
    </p:spTree>
    <p:extLst>
      <p:ext uri="{BB962C8B-B14F-4D97-AF65-F5344CB8AC3E}">
        <p14:creationId xmlns:p14="http://schemas.microsoft.com/office/powerpoint/2010/main" val="235659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4E03E3-9D75-48D9-AE74-D4D508A7F96A}" type="datetimeFigureOut">
              <a:rPr lang="en-US" smtClean="0"/>
              <a:t>9/30/2015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B5A30C-696C-44FC-9F58-55E39B946EBF}" type="slidenum">
              <a:rPr lang="en-US" smtClean="0"/>
              <a:t>‹#›</a:t>
            </a:fld>
            <a:endParaRPr lang="en-US"/>
          </a:p>
        </p:txBody>
      </p:sp>
    </p:spTree>
    <p:extLst>
      <p:ext uri="{BB962C8B-B14F-4D97-AF65-F5344CB8AC3E}">
        <p14:creationId xmlns:p14="http://schemas.microsoft.com/office/powerpoint/2010/main" val="3710965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4E03E3-9D75-48D9-AE74-D4D508A7F96A}" type="datetimeFigureOut">
              <a:rPr lang="en-US" smtClean="0"/>
              <a:t>9/30/2015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B5A30C-696C-44FC-9F58-55E39B946EBF}" type="slidenum">
              <a:rPr lang="en-US" smtClean="0"/>
              <a:t>‹#›</a:t>
            </a:fld>
            <a:endParaRPr lang="en-US"/>
          </a:p>
        </p:txBody>
      </p:sp>
    </p:spTree>
    <p:extLst>
      <p:ext uri="{BB962C8B-B14F-4D97-AF65-F5344CB8AC3E}">
        <p14:creationId xmlns:p14="http://schemas.microsoft.com/office/powerpoint/2010/main" val="3809823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4E03E3-9D75-48D9-AE74-D4D508A7F96A}" type="datetimeFigureOut">
              <a:rPr lang="en-US" smtClean="0"/>
              <a:t>9/30/2015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B5A30C-696C-44FC-9F58-55E39B946EBF}" type="slidenum">
              <a:rPr lang="en-US" smtClean="0"/>
              <a:t>‹#›</a:t>
            </a:fld>
            <a:endParaRPr lang="en-US"/>
          </a:p>
        </p:txBody>
      </p:sp>
    </p:spTree>
    <p:extLst>
      <p:ext uri="{BB962C8B-B14F-4D97-AF65-F5344CB8AC3E}">
        <p14:creationId xmlns:p14="http://schemas.microsoft.com/office/powerpoint/2010/main" val="999097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4E03E3-9D75-48D9-AE74-D4D508A7F96A}" type="datetimeFigureOut">
              <a:rPr lang="en-US" smtClean="0"/>
              <a:t>9/30/2015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B5A30C-696C-44FC-9F58-55E39B946EBF}" type="slidenum">
              <a:rPr lang="en-US" smtClean="0"/>
              <a:t>‹#›</a:t>
            </a:fld>
            <a:endParaRPr lang="en-US"/>
          </a:p>
        </p:txBody>
      </p:sp>
    </p:spTree>
    <p:extLst>
      <p:ext uri="{BB962C8B-B14F-4D97-AF65-F5344CB8AC3E}">
        <p14:creationId xmlns:p14="http://schemas.microsoft.com/office/powerpoint/2010/main" val="2549522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4E03E3-9D75-48D9-AE74-D4D508A7F96A}" type="datetimeFigureOut">
              <a:rPr lang="en-US" smtClean="0"/>
              <a:t>9/30/2015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B5A30C-696C-44FC-9F58-55E39B946EBF}" type="slidenum">
              <a:rPr lang="en-US" smtClean="0"/>
              <a:t>‹#›</a:t>
            </a:fld>
            <a:endParaRPr lang="en-US"/>
          </a:p>
        </p:txBody>
      </p:sp>
    </p:spTree>
    <p:extLst>
      <p:ext uri="{BB962C8B-B14F-4D97-AF65-F5344CB8AC3E}">
        <p14:creationId xmlns:p14="http://schemas.microsoft.com/office/powerpoint/2010/main" val="1927168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4E03E3-9D75-48D9-AE74-D4D508A7F96A}" type="datetimeFigureOut">
              <a:rPr lang="en-US" smtClean="0"/>
              <a:t>9/30/2015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B5A30C-696C-44FC-9F58-55E39B946EBF}" type="slidenum">
              <a:rPr lang="en-US" smtClean="0"/>
              <a:t>‹#›</a:t>
            </a:fld>
            <a:endParaRPr lang="en-US"/>
          </a:p>
        </p:txBody>
      </p:sp>
    </p:spTree>
    <p:extLst>
      <p:ext uri="{BB962C8B-B14F-4D97-AF65-F5344CB8AC3E}">
        <p14:creationId xmlns:p14="http://schemas.microsoft.com/office/powerpoint/2010/main" val="3910791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Reading Comprehension, Week 11</a:t>
            </a:r>
            <a:endParaRPr lang="en-US" dirty="0"/>
          </a:p>
        </p:txBody>
      </p:sp>
      <p:sp>
        <p:nvSpPr>
          <p:cNvPr id="3" name="Subtitle 2"/>
          <p:cNvSpPr>
            <a:spLocks noGrp="1"/>
          </p:cNvSpPr>
          <p:nvPr>
            <p:ph type="subTitle" idx="1"/>
          </p:nvPr>
        </p:nvSpPr>
        <p:spPr/>
        <p:txBody>
          <a:bodyPr>
            <a:normAutofit/>
          </a:bodyPr>
          <a:lstStyle/>
          <a:p>
            <a:r>
              <a:rPr lang="en-US" sz="3200" dirty="0"/>
              <a:t>Analyzing Multiple Perspectives on </a:t>
            </a:r>
            <a:endParaRPr lang="en-US" sz="3200" dirty="0" smtClean="0"/>
          </a:p>
          <a:p>
            <a:r>
              <a:rPr lang="en-US" sz="3200" dirty="0" smtClean="0"/>
              <a:t>French </a:t>
            </a:r>
            <a:r>
              <a:rPr lang="en-US" sz="3200" dirty="0"/>
              <a:t>as a World Language</a:t>
            </a:r>
          </a:p>
        </p:txBody>
      </p:sp>
    </p:spTree>
    <p:extLst>
      <p:ext uri="{BB962C8B-B14F-4D97-AF65-F5344CB8AC3E}">
        <p14:creationId xmlns:p14="http://schemas.microsoft.com/office/powerpoint/2010/main" val="2898521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This lesson provides a range of four different views of the prospects for French remaining a world language, ranging from one by the French government to one arguing that French will disappear from Africa and Asia in the coming decades.</a:t>
            </a:r>
          </a:p>
          <a:p>
            <a:pPr marL="0" indent="0">
              <a:buNone/>
            </a:pPr>
            <a:r>
              <a:rPr lang="en-US" dirty="0" smtClean="0"/>
              <a:t>Students will be divided into four sections and each will read one of the four points of view. Their task will be to: 1) summarize the argument of the article in one or two sentences; and 2) list all the reasons given in support of that perspective. The students will read and discuss their article in small groups of 4-5. </a:t>
            </a:r>
          </a:p>
          <a:p>
            <a:pPr marL="0" indent="0">
              <a:buNone/>
            </a:pPr>
            <a:r>
              <a:rPr lang="en-US" dirty="0" smtClean="0"/>
              <a:t>In whole-class discussion, each section will report (one or two groups will take the lead) on its article. The articles will then be placed on a continuum ranging from “French is growing as a world language” to “French is dying as a world language,” and students will discuss their reasoning in ordering the articles.</a:t>
            </a:r>
          </a:p>
          <a:p>
            <a:pPr marL="0" indent="0">
              <a:buNone/>
            </a:pPr>
            <a:r>
              <a:rPr lang="en-US" dirty="0" smtClean="0"/>
              <a:t>In a final summary exercise, each student will write one paragraph about whether they agree or disagree with the perspective of the article that they read.</a:t>
            </a:r>
            <a:endParaRPr lang="en-US" dirty="0"/>
          </a:p>
        </p:txBody>
      </p:sp>
    </p:spTree>
    <p:extLst>
      <p:ext uri="{BB962C8B-B14F-4D97-AF65-F5344CB8AC3E}">
        <p14:creationId xmlns:p14="http://schemas.microsoft.com/office/powerpoint/2010/main" val="2050629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Hour</a:t>
            </a:r>
            <a:endParaRPr lang="en-US" dirty="0"/>
          </a:p>
        </p:txBody>
      </p:sp>
      <p:sp>
        <p:nvSpPr>
          <p:cNvPr id="3" name="Content Placeholder 2"/>
          <p:cNvSpPr>
            <a:spLocks noGrp="1"/>
          </p:cNvSpPr>
          <p:nvPr>
            <p:ph idx="1"/>
          </p:nvPr>
        </p:nvSpPr>
        <p:spPr>
          <a:xfrm>
            <a:off x="838200" y="1417320"/>
            <a:ext cx="10515600" cy="4759643"/>
          </a:xfrm>
        </p:spPr>
        <p:txBody>
          <a:bodyPr/>
          <a:lstStyle/>
          <a:p>
            <a:r>
              <a:rPr lang="en-US" dirty="0" smtClean="0"/>
              <a:t>Raise the question, “Is the importance of French increasing or decreasing in the world?; How do you know? Could it be that English and French are both increasing?” Hold a discussion to introduce the topic.</a:t>
            </a:r>
          </a:p>
          <a:p>
            <a:r>
              <a:rPr lang="en-US" dirty="0" smtClean="0"/>
              <a:t>Divide the class into four sections. Give each section one of the articles (multiple copies, of course) on the status of French in the world. Instruct the students to read the article, write a one or two-sentence summary of the article’s position on this question, and then list the reasons in the article that support its perspective.</a:t>
            </a:r>
            <a:endParaRPr lang="en-US" dirty="0"/>
          </a:p>
        </p:txBody>
      </p:sp>
    </p:spTree>
    <p:extLst>
      <p:ext uri="{BB962C8B-B14F-4D97-AF65-F5344CB8AC3E}">
        <p14:creationId xmlns:p14="http://schemas.microsoft.com/office/powerpoint/2010/main" val="1688458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Hour</a:t>
            </a:r>
            <a:endParaRPr lang="en-US" dirty="0"/>
          </a:p>
        </p:txBody>
      </p:sp>
      <p:sp>
        <p:nvSpPr>
          <p:cNvPr id="3" name="Content Placeholder 2"/>
          <p:cNvSpPr>
            <a:spLocks noGrp="1"/>
          </p:cNvSpPr>
          <p:nvPr>
            <p:ph idx="1"/>
          </p:nvPr>
        </p:nvSpPr>
        <p:spPr/>
        <p:txBody>
          <a:bodyPr/>
          <a:lstStyle/>
          <a:p>
            <a:r>
              <a:rPr lang="en-US" dirty="0" smtClean="0"/>
              <a:t>Have each section discuss their article’s perspective, writing one summary statement and listing reasons on one large sheet of paper.</a:t>
            </a:r>
          </a:p>
          <a:p>
            <a:r>
              <a:rPr lang="en-US" dirty="0" smtClean="0"/>
              <a:t>Have each group present to the whole class.</a:t>
            </a:r>
          </a:p>
          <a:p>
            <a:r>
              <a:rPr lang="en-US" dirty="0" smtClean="0"/>
              <a:t>On the board, draw a line with “French is dying” on one end and “French is growing” on the other. Have the groups discuss where they would place their article on this perspective. (The instructor must have read all four articles to help with this process.)</a:t>
            </a:r>
            <a:endParaRPr lang="en-US" dirty="0"/>
          </a:p>
        </p:txBody>
      </p:sp>
    </p:spTree>
    <p:extLst>
      <p:ext uri="{BB962C8B-B14F-4D97-AF65-F5344CB8AC3E}">
        <p14:creationId xmlns:p14="http://schemas.microsoft.com/office/powerpoint/2010/main" val="21684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Hour</a:t>
            </a:r>
            <a:endParaRPr lang="en-US" dirty="0"/>
          </a:p>
        </p:txBody>
      </p:sp>
      <p:sp>
        <p:nvSpPr>
          <p:cNvPr id="3" name="Content Placeholder 2"/>
          <p:cNvSpPr>
            <a:spLocks noGrp="1"/>
          </p:cNvSpPr>
          <p:nvPr>
            <p:ph idx="1"/>
          </p:nvPr>
        </p:nvSpPr>
        <p:spPr/>
        <p:txBody>
          <a:bodyPr/>
          <a:lstStyle/>
          <a:p>
            <a:r>
              <a:rPr lang="en-US" dirty="0" smtClean="0"/>
              <a:t>Hold a debate. One side of the class argues that French is growing and “holding its own” against English, and the side argues that “French is dying” and will only be spoken in Europe soon.</a:t>
            </a:r>
          </a:p>
          <a:p>
            <a:r>
              <a:rPr lang="en-US" dirty="0" smtClean="0"/>
              <a:t>Have each student write a summary paragraph in which they: 1) name the article their section read; 2) explain whether they agree or disagree with that article, and give their reasons.</a:t>
            </a:r>
          </a:p>
          <a:p>
            <a:r>
              <a:rPr lang="en-US" dirty="0" smtClean="0"/>
              <a:t>Collect the student papers and if time allows, read a few </a:t>
            </a:r>
            <a:r>
              <a:rPr lang="en-US" smtClean="0"/>
              <a:t>and discuss them.</a:t>
            </a:r>
            <a:endParaRPr lang="en-US"/>
          </a:p>
        </p:txBody>
      </p:sp>
    </p:spTree>
    <p:extLst>
      <p:ext uri="{BB962C8B-B14F-4D97-AF65-F5344CB8AC3E}">
        <p14:creationId xmlns:p14="http://schemas.microsoft.com/office/powerpoint/2010/main" val="11771835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508</Words>
  <Application>Microsoft Office PowerPoint</Application>
  <PresentationFormat>Widescreen</PresentationFormat>
  <Paragraphs>19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Reading Comprehension, Week 11</vt:lpstr>
      <vt:lpstr>Overview</vt:lpstr>
      <vt:lpstr>First Hour</vt:lpstr>
      <vt:lpstr>Second Hour</vt:lpstr>
      <vt:lpstr>Third Hour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Comprehension, Week 11</dc:title>
  <dc:creator>Mark Dressman</dc:creator>
  <cp:lastModifiedBy>Mark Dressman</cp:lastModifiedBy>
  <cp:revision>2</cp:revision>
  <dcterms:created xsi:type="dcterms:W3CDTF">2015-09-30T17:14:01Z</dcterms:created>
  <dcterms:modified xsi:type="dcterms:W3CDTF">2015-09-30T17:20:04Z</dcterms:modified>
</cp:coreProperties>
</file>