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2FA42A-3483-4401-BDE6-B4068E34A1D6}" type="datetimeFigureOut">
              <a:rPr lang="en-US" smtClean="0"/>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7FCDD-051C-4702-9560-6E5B1EB4C856}" type="slidenum">
              <a:rPr lang="en-US" smtClean="0"/>
              <a:t>‹#›</a:t>
            </a:fld>
            <a:endParaRPr lang="en-US"/>
          </a:p>
        </p:txBody>
      </p:sp>
    </p:spTree>
    <p:extLst>
      <p:ext uri="{BB962C8B-B14F-4D97-AF65-F5344CB8AC3E}">
        <p14:creationId xmlns:p14="http://schemas.microsoft.com/office/powerpoint/2010/main" val="533629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2FA42A-3483-4401-BDE6-B4068E34A1D6}" type="datetimeFigureOut">
              <a:rPr lang="en-US" smtClean="0"/>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7FCDD-051C-4702-9560-6E5B1EB4C856}" type="slidenum">
              <a:rPr lang="en-US" smtClean="0"/>
              <a:t>‹#›</a:t>
            </a:fld>
            <a:endParaRPr lang="en-US"/>
          </a:p>
        </p:txBody>
      </p:sp>
    </p:spTree>
    <p:extLst>
      <p:ext uri="{BB962C8B-B14F-4D97-AF65-F5344CB8AC3E}">
        <p14:creationId xmlns:p14="http://schemas.microsoft.com/office/powerpoint/2010/main" val="2313221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2FA42A-3483-4401-BDE6-B4068E34A1D6}" type="datetimeFigureOut">
              <a:rPr lang="en-US" smtClean="0"/>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7FCDD-051C-4702-9560-6E5B1EB4C856}" type="slidenum">
              <a:rPr lang="en-US" smtClean="0"/>
              <a:t>‹#›</a:t>
            </a:fld>
            <a:endParaRPr lang="en-US"/>
          </a:p>
        </p:txBody>
      </p:sp>
    </p:spTree>
    <p:extLst>
      <p:ext uri="{BB962C8B-B14F-4D97-AF65-F5344CB8AC3E}">
        <p14:creationId xmlns:p14="http://schemas.microsoft.com/office/powerpoint/2010/main" val="1255294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2FA42A-3483-4401-BDE6-B4068E34A1D6}" type="datetimeFigureOut">
              <a:rPr lang="en-US" smtClean="0"/>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7FCDD-051C-4702-9560-6E5B1EB4C856}" type="slidenum">
              <a:rPr lang="en-US" smtClean="0"/>
              <a:t>‹#›</a:t>
            </a:fld>
            <a:endParaRPr lang="en-US"/>
          </a:p>
        </p:txBody>
      </p:sp>
    </p:spTree>
    <p:extLst>
      <p:ext uri="{BB962C8B-B14F-4D97-AF65-F5344CB8AC3E}">
        <p14:creationId xmlns:p14="http://schemas.microsoft.com/office/powerpoint/2010/main" val="1970119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2FA42A-3483-4401-BDE6-B4068E34A1D6}" type="datetimeFigureOut">
              <a:rPr lang="en-US" smtClean="0"/>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7FCDD-051C-4702-9560-6E5B1EB4C856}" type="slidenum">
              <a:rPr lang="en-US" smtClean="0"/>
              <a:t>‹#›</a:t>
            </a:fld>
            <a:endParaRPr lang="en-US"/>
          </a:p>
        </p:txBody>
      </p:sp>
    </p:spTree>
    <p:extLst>
      <p:ext uri="{BB962C8B-B14F-4D97-AF65-F5344CB8AC3E}">
        <p14:creationId xmlns:p14="http://schemas.microsoft.com/office/powerpoint/2010/main" val="1358744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2FA42A-3483-4401-BDE6-B4068E34A1D6}" type="datetimeFigureOut">
              <a:rPr lang="en-US" smtClean="0"/>
              <a:t>9/30/2015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67FCDD-051C-4702-9560-6E5B1EB4C856}" type="slidenum">
              <a:rPr lang="en-US" smtClean="0"/>
              <a:t>‹#›</a:t>
            </a:fld>
            <a:endParaRPr lang="en-US"/>
          </a:p>
        </p:txBody>
      </p:sp>
    </p:spTree>
    <p:extLst>
      <p:ext uri="{BB962C8B-B14F-4D97-AF65-F5344CB8AC3E}">
        <p14:creationId xmlns:p14="http://schemas.microsoft.com/office/powerpoint/2010/main" val="1242226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2FA42A-3483-4401-BDE6-B4068E34A1D6}" type="datetimeFigureOut">
              <a:rPr lang="en-US" smtClean="0"/>
              <a:t>9/30/2015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67FCDD-051C-4702-9560-6E5B1EB4C856}" type="slidenum">
              <a:rPr lang="en-US" smtClean="0"/>
              <a:t>‹#›</a:t>
            </a:fld>
            <a:endParaRPr lang="en-US"/>
          </a:p>
        </p:txBody>
      </p:sp>
    </p:spTree>
    <p:extLst>
      <p:ext uri="{BB962C8B-B14F-4D97-AF65-F5344CB8AC3E}">
        <p14:creationId xmlns:p14="http://schemas.microsoft.com/office/powerpoint/2010/main" val="305515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2FA42A-3483-4401-BDE6-B4068E34A1D6}" type="datetimeFigureOut">
              <a:rPr lang="en-US" smtClean="0"/>
              <a:t>9/30/2015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67FCDD-051C-4702-9560-6E5B1EB4C856}" type="slidenum">
              <a:rPr lang="en-US" smtClean="0"/>
              <a:t>‹#›</a:t>
            </a:fld>
            <a:endParaRPr lang="en-US"/>
          </a:p>
        </p:txBody>
      </p:sp>
    </p:spTree>
    <p:extLst>
      <p:ext uri="{BB962C8B-B14F-4D97-AF65-F5344CB8AC3E}">
        <p14:creationId xmlns:p14="http://schemas.microsoft.com/office/powerpoint/2010/main" val="1057762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2FA42A-3483-4401-BDE6-B4068E34A1D6}" type="datetimeFigureOut">
              <a:rPr lang="en-US" smtClean="0"/>
              <a:t>9/30/2015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67FCDD-051C-4702-9560-6E5B1EB4C856}" type="slidenum">
              <a:rPr lang="en-US" smtClean="0"/>
              <a:t>‹#›</a:t>
            </a:fld>
            <a:endParaRPr lang="en-US"/>
          </a:p>
        </p:txBody>
      </p:sp>
    </p:spTree>
    <p:extLst>
      <p:ext uri="{BB962C8B-B14F-4D97-AF65-F5344CB8AC3E}">
        <p14:creationId xmlns:p14="http://schemas.microsoft.com/office/powerpoint/2010/main" val="1352225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2FA42A-3483-4401-BDE6-B4068E34A1D6}" type="datetimeFigureOut">
              <a:rPr lang="en-US" smtClean="0"/>
              <a:t>9/30/2015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67FCDD-051C-4702-9560-6E5B1EB4C856}" type="slidenum">
              <a:rPr lang="en-US" smtClean="0"/>
              <a:t>‹#›</a:t>
            </a:fld>
            <a:endParaRPr lang="en-US"/>
          </a:p>
        </p:txBody>
      </p:sp>
    </p:spTree>
    <p:extLst>
      <p:ext uri="{BB962C8B-B14F-4D97-AF65-F5344CB8AC3E}">
        <p14:creationId xmlns:p14="http://schemas.microsoft.com/office/powerpoint/2010/main" val="1105879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2FA42A-3483-4401-BDE6-B4068E34A1D6}" type="datetimeFigureOut">
              <a:rPr lang="en-US" smtClean="0"/>
              <a:t>9/30/2015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67FCDD-051C-4702-9560-6E5B1EB4C856}" type="slidenum">
              <a:rPr lang="en-US" smtClean="0"/>
              <a:t>‹#›</a:t>
            </a:fld>
            <a:endParaRPr lang="en-US"/>
          </a:p>
        </p:txBody>
      </p:sp>
    </p:spTree>
    <p:extLst>
      <p:ext uri="{BB962C8B-B14F-4D97-AF65-F5344CB8AC3E}">
        <p14:creationId xmlns:p14="http://schemas.microsoft.com/office/powerpoint/2010/main" val="946465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2FA42A-3483-4401-BDE6-B4068E34A1D6}" type="datetimeFigureOut">
              <a:rPr lang="en-US" smtClean="0"/>
              <a:t>9/30/2015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67FCDD-051C-4702-9560-6E5B1EB4C856}" type="slidenum">
              <a:rPr lang="en-US" smtClean="0"/>
              <a:t>‹#›</a:t>
            </a:fld>
            <a:endParaRPr lang="en-US"/>
          </a:p>
        </p:txBody>
      </p:sp>
    </p:spTree>
    <p:extLst>
      <p:ext uri="{BB962C8B-B14F-4D97-AF65-F5344CB8AC3E}">
        <p14:creationId xmlns:p14="http://schemas.microsoft.com/office/powerpoint/2010/main" val="42871746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Reading Comprehension, Week 10</a:t>
            </a:r>
            <a:endParaRPr lang="en-US" dirty="0"/>
          </a:p>
        </p:txBody>
      </p:sp>
      <p:sp>
        <p:nvSpPr>
          <p:cNvPr id="3" name="Subtitle 2"/>
          <p:cNvSpPr>
            <a:spLocks noGrp="1"/>
          </p:cNvSpPr>
          <p:nvPr>
            <p:ph type="subTitle" idx="1"/>
          </p:nvPr>
        </p:nvSpPr>
        <p:spPr/>
        <p:txBody>
          <a:bodyPr>
            <a:normAutofit/>
          </a:bodyPr>
          <a:lstStyle/>
          <a:p>
            <a:r>
              <a:rPr lang="en-US" sz="3200" dirty="0"/>
              <a:t>Representing and Analyzing </a:t>
            </a:r>
            <a:r>
              <a:rPr lang="en-US" sz="3200" dirty="0" smtClean="0"/>
              <a:t>Details </a:t>
            </a:r>
            <a:r>
              <a:rPr lang="en-US" sz="3200" dirty="0"/>
              <a:t>from a Descriptive Text: Ibn Battuta and Western Travel Narratives</a:t>
            </a:r>
          </a:p>
        </p:txBody>
      </p:sp>
    </p:spTree>
    <p:extLst>
      <p:ext uri="{BB962C8B-B14F-4D97-AF65-F5344CB8AC3E}">
        <p14:creationId xmlns:p14="http://schemas.microsoft.com/office/powerpoint/2010/main" val="849810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This lesson provides readings in travel literature from two directions: From the perspective of Ibn Battuta, the famed </a:t>
            </a:r>
            <a:r>
              <a:rPr lang="en-US" dirty="0" err="1" smtClean="0"/>
              <a:t>Tanjaoui</a:t>
            </a:r>
            <a:r>
              <a:rPr lang="en-US" dirty="0" smtClean="0"/>
              <a:t> traveler of the 14</a:t>
            </a:r>
            <a:r>
              <a:rPr lang="en-US" baseline="30000" dirty="0" smtClean="0"/>
              <a:t>th</a:t>
            </a:r>
            <a:r>
              <a:rPr lang="en-US" dirty="0" smtClean="0"/>
              <a:t> Century, and two British travelers to Morocco in the 19</a:t>
            </a:r>
            <a:r>
              <a:rPr lang="en-US" baseline="30000" dirty="0" smtClean="0"/>
              <a:t>th</a:t>
            </a:r>
            <a:r>
              <a:rPr lang="en-US" dirty="0" smtClean="0"/>
              <a:t> Century. There are seven excepts from the travels of Ibn Battuta. In groups of 5 or 6, students will read one of these excerpts, make a list of descriptive facts from the excerpt (location; individuals; facts about these individuals, and so on) and represent the scene that is depicted in one of two ways: In an illustration drawn by them or in photographs of them acting out the scene in a </a:t>
            </a:r>
            <a:r>
              <a:rPr lang="en-US" i="1" dirty="0" smtClean="0"/>
              <a:t>tableau.</a:t>
            </a:r>
            <a:r>
              <a:rPr lang="en-US" dirty="0" smtClean="0"/>
              <a:t> In the second part of the class, the students will read both travel narratives of Morocco written by British authors and discuss the power of travel literature to both educate and mislead an audience.</a:t>
            </a:r>
            <a:endParaRPr lang="en-US" dirty="0"/>
          </a:p>
        </p:txBody>
      </p:sp>
    </p:spTree>
    <p:extLst>
      <p:ext uri="{BB962C8B-B14F-4D97-AF65-F5344CB8AC3E}">
        <p14:creationId xmlns:p14="http://schemas.microsoft.com/office/powerpoint/2010/main" val="2714591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Hour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Begin by asking students what they know of the Moroccan traveler Ibn Battuta (born 1304; died 1368 or 1369). Where was he from? Where did he travel? How do we know about him? What do you know about his book of travels?</a:t>
            </a:r>
          </a:p>
          <a:p>
            <a:r>
              <a:rPr lang="en-US" dirty="0" smtClean="0"/>
              <a:t>Move to a discussion of “travel literature.” What is it? Who writes it? Why? What is good about it? What is possibly dangerous about it?</a:t>
            </a:r>
          </a:p>
          <a:p>
            <a:r>
              <a:rPr lang="en-US" dirty="0" smtClean="0"/>
              <a:t>Read one of the excerpts from Ibn Battuta’s travels and discuss: Its credibility; its details. Ask students to imagine that they are either illustrating a book based on Ibn Battuta’s travels or preparing to make a movie of those travels. </a:t>
            </a:r>
          </a:p>
          <a:p>
            <a:r>
              <a:rPr lang="en-US" dirty="0" smtClean="0"/>
              <a:t>Their assignment is to read in small groups one of the excerpts, to make a list of all the important details in that excerpt, and then to “represent” the scene of the excerpt either by: drawing it as an illustration; or by “acting it out” themselves and taking photographs of the scene on their smart phones.</a:t>
            </a:r>
          </a:p>
          <a:p>
            <a:r>
              <a:rPr lang="en-US" dirty="0" smtClean="0"/>
              <a:t>Arrange students in groups and distribute one excerpt to each group. Have them begin to read and list all the important details of the excerpt.</a:t>
            </a:r>
            <a:endParaRPr lang="en-US" dirty="0"/>
          </a:p>
        </p:txBody>
      </p:sp>
    </p:spTree>
    <p:extLst>
      <p:ext uri="{BB962C8B-B14F-4D97-AF65-F5344CB8AC3E}">
        <p14:creationId xmlns:p14="http://schemas.microsoft.com/office/powerpoint/2010/main" val="2081363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Hour</a:t>
            </a:r>
            <a:endParaRPr lang="en-US" dirty="0"/>
          </a:p>
        </p:txBody>
      </p:sp>
      <p:sp>
        <p:nvSpPr>
          <p:cNvPr id="3" name="Content Placeholder 2"/>
          <p:cNvSpPr>
            <a:spLocks noGrp="1"/>
          </p:cNvSpPr>
          <p:nvPr>
            <p:ph idx="1"/>
          </p:nvPr>
        </p:nvSpPr>
        <p:spPr>
          <a:xfrm>
            <a:off x="838200" y="1408176"/>
            <a:ext cx="10515600" cy="4768787"/>
          </a:xfrm>
        </p:spPr>
        <p:txBody>
          <a:bodyPr/>
          <a:lstStyle/>
          <a:p>
            <a:r>
              <a:rPr lang="en-US" dirty="0" smtClean="0"/>
              <a:t>Students will have read their excerpt and make their lists of details. They will illustrate of photograph the scene based on their analysis of these details in the first half of the hour.</a:t>
            </a:r>
          </a:p>
          <a:p>
            <a:r>
              <a:rPr lang="en-US" dirty="0" smtClean="0"/>
              <a:t>Second half of the hour: Have students read their excerpt to the class and present their illustration/scene that they photographed.</a:t>
            </a:r>
            <a:endParaRPr lang="en-US" dirty="0"/>
          </a:p>
        </p:txBody>
      </p:sp>
    </p:spTree>
    <p:extLst>
      <p:ext uri="{BB962C8B-B14F-4D97-AF65-F5344CB8AC3E}">
        <p14:creationId xmlns:p14="http://schemas.microsoft.com/office/powerpoint/2010/main" val="1270543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Hour</a:t>
            </a:r>
            <a:endParaRPr lang="en-US" dirty="0"/>
          </a:p>
        </p:txBody>
      </p:sp>
      <p:sp>
        <p:nvSpPr>
          <p:cNvPr id="3" name="Content Placeholder 2"/>
          <p:cNvSpPr>
            <a:spLocks noGrp="1"/>
          </p:cNvSpPr>
          <p:nvPr>
            <p:ph idx="1"/>
          </p:nvPr>
        </p:nvSpPr>
        <p:spPr/>
        <p:txBody>
          <a:bodyPr/>
          <a:lstStyle/>
          <a:p>
            <a:r>
              <a:rPr lang="en-US" dirty="0" smtClean="0"/>
              <a:t>After presentations have concluded, distribute the readings by British travel authors of Morocco. Ask students to read the first silently.</a:t>
            </a:r>
          </a:p>
          <a:p>
            <a:r>
              <a:rPr lang="en-US" dirty="0" smtClean="0"/>
              <a:t>Discuss: What is the author’s general view of what he is describing? What impression does it leave of Morocco? </a:t>
            </a:r>
          </a:p>
          <a:p>
            <a:r>
              <a:rPr lang="en-US" dirty="0" smtClean="0"/>
              <a:t>Have students read the second excerpt and discuss again.</a:t>
            </a:r>
          </a:p>
          <a:p>
            <a:r>
              <a:rPr lang="en-US" dirty="0" smtClean="0"/>
              <a:t>General discussion: What do you think of Ibn Battuta’s and the two British travelers’ stories? Are they </a:t>
            </a:r>
            <a:r>
              <a:rPr lang="en-US" dirty="0" err="1" smtClean="0"/>
              <a:t>believeable</a:t>
            </a:r>
            <a:r>
              <a:rPr lang="en-US" dirty="0" smtClean="0"/>
              <a:t>? What impression do you think they left on readers? What is the value and what are the dangers of travel writing, do </a:t>
            </a:r>
            <a:r>
              <a:rPr lang="en-US" smtClean="0"/>
              <a:t>you think?</a:t>
            </a:r>
            <a:endParaRPr lang="en-US"/>
          </a:p>
        </p:txBody>
      </p:sp>
    </p:spTree>
    <p:extLst>
      <p:ext uri="{BB962C8B-B14F-4D97-AF65-F5344CB8AC3E}">
        <p14:creationId xmlns:p14="http://schemas.microsoft.com/office/powerpoint/2010/main" val="36384007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560</Words>
  <Application>Microsoft Office PowerPoint</Application>
  <PresentationFormat>Widescreen</PresentationFormat>
  <Paragraphs>18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Reading Comprehension, Week 10</vt:lpstr>
      <vt:lpstr>Overview</vt:lpstr>
      <vt:lpstr>First Hour</vt:lpstr>
      <vt:lpstr>Second Hour</vt:lpstr>
      <vt:lpstr>Third Hour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Comprehension, Week 10</dc:title>
  <dc:creator>Mark Dressman</dc:creator>
  <cp:lastModifiedBy>Mark Dressman</cp:lastModifiedBy>
  <cp:revision>3</cp:revision>
  <dcterms:created xsi:type="dcterms:W3CDTF">2015-09-30T14:51:15Z</dcterms:created>
  <dcterms:modified xsi:type="dcterms:W3CDTF">2015-09-30T15:02:28Z</dcterms:modified>
</cp:coreProperties>
</file>