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BB1595-459D-46B1-9127-E53045EA9C26}"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3571296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B1595-459D-46B1-9127-E53045EA9C26}"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2786353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B1595-459D-46B1-9127-E53045EA9C26}"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3841702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B1595-459D-46B1-9127-E53045EA9C26}"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193051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BB1595-459D-46B1-9127-E53045EA9C26}"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410317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BB1595-459D-46B1-9127-E53045EA9C26}"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176583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BB1595-459D-46B1-9127-E53045EA9C26}" type="datetimeFigureOut">
              <a:rPr lang="en-US" smtClean="0"/>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86460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B1595-459D-46B1-9127-E53045EA9C26}" type="datetimeFigureOut">
              <a:rPr lang="en-US" smtClean="0"/>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49496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B1595-459D-46B1-9127-E53045EA9C26}" type="datetimeFigureOut">
              <a:rPr lang="en-US" smtClean="0"/>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107317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B1595-459D-46B1-9127-E53045EA9C26}"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378938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B1595-459D-46B1-9127-E53045EA9C26}"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E5E0C-59D6-4AE0-B936-9979164D5D60}" type="slidenum">
              <a:rPr lang="en-US" smtClean="0"/>
              <a:t>‹#›</a:t>
            </a:fld>
            <a:endParaRPr lang="en-US"/>
          </a:p>
        </p:txBody>
      </p:sp>
    </p:spTree>
    <p:extLst>
      <p:ext uri="{BB962C8B-B14F-4D97-AF65-F5344CB8AC3E}">
        <p14:creationId xmlns:p14="http://schemas.microsoft.com/office/powerpoint/2010/main" val="1256515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B1595-459D-46B1-9127-E53045EA9C26}" type="datetimeFigureOut">
              <a:rPr lang="en-US" smtClean="0"/>
              <a:t>10/9/2015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E5E0C-59D6-4AE0-B936-9979164D5D60}" type="slidenum">
              <a:rPr lang="en-US" smtClean="0"/>
              <a:t>‹#›</a:t>
            </a:fld>
            <a:endParaRPr lang="en-US"/>
          </a:p>
        </p:txBody>
      </p:sp>
    </p:spTree>
    <p:extLst>
      <p:ext uri="{BB962C8B-B14F-4D97-AF65-F5344CB8AC3E}">
        <p14:creationId xmlns:p14="http://schemas.microsoft.com/office/powerpoint/2010/main" val="3022372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Comprehension</a:t>
            </a:r>
            <a:endParaRPr lang="en-US" dirty="0"/>
          </a:p>
        </p:txBody>
      </p:sp>
      <p:sp>
        <p:nvSpPr>
          <p:cNvPr id="3" name="Subtitle 2"/>
          <p:cNvSpPr>
            <a:spLocks noGrp="1"/>
          </p:cNvSpPr>
          <p:nvPr>
            <p:ph type="subTitle" idx="1"/>
          </p:nvPr>
        </p:nvSpPr>
        <p:spPr/>
        <p:txBody>
          <a:bodyPr/>
          <a:lstStyle/>
          <a:p>
            <a:r>
              <a:rPr lang="en-US" dirty="0" smtClean="0"/>
              <a:t>Week One Assessment Protocol</a:t>
            </a:r>
            <a:endParaRPr lang="en-US" dirty="0"/>
          </a:p>
        </p:txBody>
      </p:sp>
    </p:spTree>
    <p:extLst>
      <p:ext uri="{BB962C8B-B14F-4D97-AF65-F5344CB8AC3E}">
        <p14:creationId xmlns:p14="http://schemas.microsoft.com/office/powerpoint/2010/main" val="129593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5" name="TextBox 4"/>
          <p:cNvSpPr txBox="1"/>
          <p:nvPr/>
        </p:nvSpPr>
        <p:spPr>
          <a:xfrm>
            <a:off x="838200" y="1353312"/>
            <a:ext cx="10335768" cy="5016758"/>
          </a:xfrm>
          <a:prstGeom prst="rect">
            <a:avLst/>
          </a:prstGeom>
          <a:noFill/>
        </p:spPr>
        <p:txBody>
          <a:bodyPr wrap="square" rtlCol="0">
            <a:spAutoFit/>
          </a:bodyPr>
          <a:lstStyle/>
          <a:p>
            <a:r>
              <a:rPr lang="en-US" sz="2000" dirty="0" smtClean="0"/>
              <a:t>This assessment is different from typical assessments of reading comprehension because instead of attempting to determine a “reading level” for students, it instead attempts to determine how much and what type of assistance, or scaffolding, students will need. </a:t>
            </a:r>
          </a:p>
          <a:p>
            <a:endParaRPr lang="en-US" sz="2000" dirty="0"/>
          </a:p>
          <a:p>
            <a:r>
              <a:rPr lang="en-US" sz="2000" dirty="0" smtClean="0"/>
              <a:t>There are three sections to the assessment. Each section contains three subsections. The first is written very simply and asks students to answer literal questions. The second is a bit more difficult and asks inferential questions. The third is more difficult and asks for students to answer critical questions. In addition, the assessment is meant to measure not only individual performance, but the performance of students as a group.</a:t>
            </a:r>
          </a:p>
          <a:p>
            <a:endParaRPr lang="en-US" sz="2000" dirty="0"/>
          </a:p>
          <a:p>
            <a:r>
              <a:rPr lang="en-US" sz="2000" dirty="0" smtClean="0"/>
              <a:t>In addition, each section is read with different levels of input from the teacher. The first section should be read aloud to the students without discussion. The second section is read </a:t>
            </a:r>
            <a:r>
              <a:rPr lang="en-US" sz="2000" i="1" dirty="0" smtClean="0"/>
              <a:t>with</a:t>
            </a:r>
            <a:r>
              <a:rPr lang="en-US" sz="2000" dirty="0" smtClean="0"/>
              <a:t> the students, in which the instructor reads the first sentence of each subsection aloud, engages students in discussion and prediction about the rest of the subsection, and then has students answer the questions independently. For the third section, students read alone without assistance at all from the instructor.</a:t>
            </a:r>
            <a:endParaRPr lang="en-US" sz="2000" dirty="0"/>
          </a:p>
        </p:txBody>
      </p:sp>
    </p:spTree>
    <p:extLst>
      <p:ext uri="{BB962C8B-B14F-4D97-AF65-F5344CB8AC3E}">
        <p14:creationId xmlns:p14="http://schemas.microsoft.com/office/powerpoint/2010/main" val="381094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assessment provides nine measures (in addition to the “group” measure of the second section.</a:t>
            </a:r>
            <a:endParaRPr lang="en-US" sz="3600" dirty="0"/>
          </a:p>
        </p:txBody>
      </p:sp>
      <p:graphicFrame>
        <p:nvGraphicFramePr>
          <p:cNvPr id="3" name="Table 2"/>
          <p:cNvGraphicFramePr>
            <a:graphicFrameLocks noGrp="1"/>
          </p:cNvGraphicFramePr>
          <p:nvPr>
            <p:extLst>
              <p:ext uri="{D42A27DB-BD31-4B8C-83A1-F6EECF244321}">
                <p14:modId xmlns:p14="http://schemas.microsoft.com/office/powerpoint/2010/main" val="644561223"/>
              </p:ext>
            </p:extLst>
          </p:nvPr>
        </p:nvGraphicFramePr>
        <p:xfrm>
          <a:off x="1067816" y="2285048"/>
          <a:ext cx="10056368" cy="3352800"/>
        </p:xfrm>
        <a:graphic>
          <a:graphicData uri="http://schemas.openxmlformats.org/drawingml/2006/table">
            <a:tbl>
              <a:tblPr firstRow="1" bandRow="1">
                <a:tableStyleId>{5C22544A-7EE6-4342-B048-85BDC9FD1C3A}</a:tableStyleId>
              </a:tblPr>
              <a:tblGrid>
                <a:gridCol w="2514092"/>
                <a:gridCol w="2514092"/>
                <a:gridCol w="2514092"/>
                <a:gridCol w="2514092"/>
              </a:tblGrid>
              <a:tr h="370840">
                <a:tc>
                  <a:txBody>
                    <a:bodyPr/>
                    <a:lstStyle/>
                    <a:p>
                      <a:endParaRPr lang="en-US" sz="2800" dirty="0"/>
                    </a:p>
                  </a:txBody>
                  <a:tcPr/>
                </a:tc>
                <a:tc>
                  <a:txBody>
                    <a:bodyPr/>
                    <a:lstStyle/>
                    <a:p>
                      <a:pPr algn="ctr"/>
                      <a:r>
                        <a:rPr lang="en-US" sz="2000" dirty="0" smtClean="0"/>
                        <a:t>Section 1: Literal</a:t>
                      </a:r>
                      <a:endParaRPr lang="en-US" sz="2000" dirty="0"/>
                    </a:p>
                  </a:txBody>
                  <a:tcPr/>
                </a:tc>
                <a:tc>
                  <a:txBody>
                    <a:bodyPr/>
                    <a:lstStyle/>
                    <a:p>
                      <a:pPr algn="ctr"/>
                      <a:r>
                        <a:rPr lang="en-US" sz="2000" dirty="0" smtClean="0"/>
                        <a:t>Section 2: Inferential</a:t>
                      </a:r>
                      <a:endParaRPr lang="en-US" sz="2000" dirty="0"/>
                    </a:p>
                  </a:txBody>
                  <a:tcPr/>
                </a:tc>
                <a:tc>
                  <a:txBody>
                    <a:bodyPr/>
                    <a:lstStyle/>
                    <a:p>
                      <a:pPr algn="ctr"/>
                      <a:r>
                        <a:rPr lang="en-US" sz="2000" dirty="0" smtClean="0"/>
                        <a:t>Section</a:t>
                      </a:r>
                      <a:r>
                        <a:rPr lang="en-US" sz="2000" baseline="0" dirty="0" smtClean="0"/>
                        <a:t> 3: Critical</a:t>
                      </a:r>
                      <a:endParaRPr lang="en-US" sz="2000" dirty="0"/>
                    </a:p>
                  </a:txBody>
                  <a:tcPr/>
                </a:tc>
              </a:tr>
              <a:tr h="370840">
                <a:tc>
                  <a:txBody>
                    <a:bodyPr/>
                    <a:lstStyle/>
                    <a:p>
                      <a:r>
                        <a:rPr lang="en-US" sz="2800" dirty="0" smtClean="0"/>
                        <a:t>Reading Aloud</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t>Leila </a:t>
                      </a:r>
                      <a:r>
                        <a:rPr lang="en-US" sz="2800" baseline="0" dirty="0" err="1" smtClean="0"/>
                        <a:t>Abouzeid</a:t>
                      </a:r>
                      <a:endParaRPr lang="en-US" sz="2800" dirty="0" smtClean="0"/>
                    </a:p>
                    <a:p>
                      <a:pPr algn="ct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t>Leila </a:t>
                      </a:r>
                      <a:r>
                        <a:rPr lang="en-US" sz="2800" baseline="0" dirty="0" err="1" smtClean="0"/>
                        <a:t>Abouzeid</a:t>
                      </a:r>
                      <a:endParaRPr lang="en-US" sz="2800" dirty="0" smtClean="0"/>
                    </a:p>
                    <a:p>
                      <a:pPr algn="ct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t>Leila </a:t>
                      </a:r>
                      <a:r>
                        <a:rPr lang="en-US" sz="2800" baseline="0" dirty="0" err="1" smtClean="0"/>
                        <a:t>Abouzeid</a:t>
                      </a:r>
                      <a:endParaRPr lang="en-US" sz="2800" dirty="0" smtClean="0"/>
                    </a:p>
                    <a:p>
                      <a:pPr algn="ctr"/>
                      <a:endParaRPr lang="en-US" sz="2800" dirty="0"/>
                    </a:p>
                  </a:txBody>
                  <a:tcPr/>
                </a:tc>
              </a:tr>
              <a:tr h="370840">
                <a:tc>
                  <a:txBody>
                    <a:bodyPr/>
                    <a:lstStyle/>
                    <a:p>
                      <a:r>
                        <a:rPr lang="en-US" sz="2800" dirty="0" smtClean="0"/>
                        <a:t>Shared Reading</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err="1" smtClean="0"/>
                        <a:t>Driss</a:t>
                      </a:r>
                      <a:r>
                        <a:rPr lang="en-US" sz="2800" dirty="0" smtClean="0"/>
                        <a:t> </a:t>
                      </a:r>
                      <a:r>
                        <a:rPr lang="en-US" sz="2800" dirty="0" err="1" smtClean="0"/>
                        <a:t>Chraibi</a:t>
                      </a:r>
                      <a:endParaRPr lang="en-US" sz="2800" dirty="0" smtClean="0"/>
                    </a:p>
                    <a:p>
                      <a:pPr algn="ct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err="1" smtClean="0"/>
                        <a:t>Driss</a:t>
                      </a:r>
                      <a:r>
                        <a:rPr lang="en-US" sz="2800" dirty="0" smtClean="0"/>
                        <a:t> </a:t>
                      </a:r>
                      <a:r>
                        <a:rPr lang="en-US" sz="2800" dirty="0" err="1" smtClean="0"/>
                        <a:t>Chraibi</a:t>
                      </a:r>
                      <a:endParaRPr lang="en-US" sz="2800" dirty="0" smtClean="0"/>
                    </a:p>
                    <a:p>
                      <a:pPr algn="ct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err="1" smtClean="0"/>
                        <a:t>Driss</a:t>
                      </a:r>
                      <a:r>
                        <a:rPr lang="en-US" sz="2800" dirty="0" smtClean="0"/>
                        <a:t> </a:t>
                      </a:r>
                      <a:r>
                        <a:rPr lang="en-US" sz="2800" dirty="0" err="1" smtClean="0"/>
                        <a:t>Chraibi</a:t>
                      </a:r>
                      <a:endParaRPr lang="en-US" sz="2800" dirty="0" smtClean="0"/>
                    </a:p>
                    <a:p>
                      <a:pPr algn="ctr"/>
                      <a:endParaRPr lang="en-US" sz="2800" dirty="0"/>
                    </a:p>
                  </a:txBody>
                  <a:tcPr/>
                </a:tc>
              </a:tr>
              <a:tr h="370840">
                <a:tc>
                  <a:txBody>
                    <a:bodyPr/>
                    <a:lstStyle/>
                    <a:p>
                      <a:r>
                        <a:rPr lang="en-US" sz="2800" dirty="0" smtClean="0"/>
                        <a:t>Silent Reading</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t>Laila </a:t>
                      </a:r>
                      <a:r>
                        <a:rPr lang="en-US" sz="2800" baseline="0" dirty="0" err="1" smtClean="0"/>
                        <a:t>Lalami</a:t>
                      </a:r>
                      <a:endParaRPr lang="en-US" sz="2800" dirty="0" smtClean="0"/>
                    </a:p>
                    <a:p>
                      <a:pPr algn="ct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t>Laila </a:t>
                      </a:r>
                      <a:r>
                        <a:rPr lang="en-US" sz="2800" baseline="0" dirty="0" err="1" smtClean="0"/>
                        <a:t>Lalami</a:t>
                      </a:r>
                      <a:endParaRPr lang="en-US" sz="2800" dirty="0" smtClean="0"/>
                    </a:p>
                    <a:p>
                      <a:pPr algn="ct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t>Laila </a:t>
                      </a:r>
                      <a:r>
                        <a:rPr lang="en-US" sz="2800" baseline="0" dirty="0" err="1" smtClean="0"/>
                        <a:t>Lalami</a:t>
                      </a:r>
                      <a:endParaRPr lang="en-US" sz="2800" dirty="0" smtClean="0"/>
                    </a:p>
                    <a:p>
                      <a:pPr algn="ctr"/>
                      <a:endParaRPr lang="en-US" sz="2800" dirty="0"/>
                    </a:p>
                  </a:txBody>
                  <a:tcPr/>
                </a:tc>
              </a:tr>
            </a:tbl>
          </a:graphicData>
        </a:graphic>
      </p:graphicFrame>
    </p:spTree>
    <p:extLst>
      <p:ext uri="{BB962C8B-B14F-4D97-AF65-F5344CB8AC3E}">
        <p14:creationId xmlns:p14="http://schemas.microsoft.com/office/powerpoint/2010/main" val="250310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Reading Aloud: Leila </a:t>
            </a:r>
            <a:r>
              <a:rPr lang="en-US" dirty="0" err="1" smtClean="0"/>
              <a:t>Abouzeid</a:t>
            </a:r>
            <a:endParaRPr lang="en-US" dirty="0"/>
          </a:p>
        </p:txBody>
      </p:sp>
      <p:sp>
        <p:nvSpPr>
          <p:cNvPr id="3" name="Content Placeholder 2"/>
          <p:cNvSpPr>
            <a:spLocks noGrp="1"/>
          </p:cNvSpPr>
          <p:nvPr>
            <p:ph idx="1"/>
          </p:nvPr>
        </p:nvSpPr>
        <p:spPr/>
        <p:txBody>
          <a:bodyPr/>
          <a:lstStyle/>
          <a:p>
            <a:r>
              <a:rPr lang="en-US" dirty="0" smtClean="0"/>
              <a:t>Read the first subsection of the assessment aloud to the students. Read the questions to them. Instruct them to answer each question for the first section. </a:t>
            </a:r>
          </a:p>
          <a:p>
            <a:r>
              <a:rPr lang="en-US" dirty="0" smtClean="0"/>
              <a:t>When everyone is finished, read the second subsection aloud following the same procedure as the first.</a:t>
            </a:r>
          </a:p>
          <a:p>
            <a:r>
              <a:rPr lang="en-US" dirty="0" smtClean="0"/>
              <a:t>When everyone is finished with the second subsection, read the third subsection aloud, including the questions.</a:t>
            </a:r>
          </a:p>
          <a:p>
            <a:r>
              <a:rPr lang="en-US" dirty="0" smtClean="0"/>
              <a:t>Proceed to the second section. Do not discuss this section with the students until the assessment is finished and students have turned in their papers.</a:t>
            </a:r>
            <a:endParaRPr lang="en-US" dirty="0"/>
          </a:p>
        </p:txBody>
      </p:sp>
    </p:spTree>
    <p:extLst>
      <p:ext uri="{BB962C8B-B14F-4D97-AF65-F5344CB8AC3E}">
        <p14:creationId xmlns:p14="http://schemas.microsoft.com/office/powerpoint/2010/main" val="206681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Shared Reading: </a:t>
            </a:r>
            <a:r>
              <a:rPr lang="en-US" dirty="0" err="1" smtClean="0"/>
              <a:t>Driss</a:t>
            </a:r>
            <a:r>
              <a:rPr lang="en-US" dirty="0" smtClean="0"/>
              <a:t> </a:t>
            </a:r>
            <a:r>
              <a:rPr lang="en-US" dirty="0" err="1" smtClean="0"/>
              <a:t>Chraibi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 the first sentence of the first subsection aloud to the students. Stop and discuss the meaning of the first sentence; ask students to predict what the next sentence will be about. Have the students read the remainder of the first subsection and answer the questions on their own.</a:t>
            </a:r>
          </a:p>
          <a:p>
            <a:r>
              <a:rPr lang="en-US" dirty="0" smtClean="0"/>
              <a:t>Read the first sentence of the second subsection aloud and discuss it, asking for predictions about </a:t>
            </a:r>
            <a:r>
              <a:rPr lang="en-US" dirty="0" err="1" smtClean="0"/>
              <a:t>Chraibi’s</a:t>
            </a:r>
            <a:r>
              <a:rPr lang="en-US" dirty="0" smtClean="0"/>
              <a:t> life. Have the students read the rest of the paragraph on their own and answer the questions on their own.</a:t>
            </a:r>
          </a:p>
          <a:p>
            <a:r>
              <a:rPr lang="en-US" dirty="0" smtClean="0"/>
              <a:t>Read the first sentence of the third subsection aloud and discuss it. Have the students read the rest of the paragraph on their own and answer the questions on their own.</a:t>
            </a:r>
          </a:p>
          <a:p>
            <a:r>
              <a:rPr lang="en-US" dirty="0" smtClean="0"/>
              <a:t>Do not discuss this section until the students have completed the entire assessment and turned it in.</a:t>
            </a:r>
          </a:p>
        </p:txBody>
      </p:sp>
    </p:spTree>
    <p:extLst>
      <p:ext uri="{BB962C8B-B14F-4D97-AF65-F5344CB8AC3E}">
        <p14:creationId xmlns:p14="http://schemas.microsoft.com/office/powerpoint/2010/main" val="1891481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Laila </a:t>
            </a:r>
            <a:r>
              <a:rPr lang="en-US" dirty="0" err="1" smtClean="0"/>
              <a:t>Lalami</a:t>
            </a:r>
            <a:r>
              <a:rPr lang="en-US" dirty="0" smtClean="0"/>
              <a:t>: Silent Reading</a:t>
            </a:r>
            <a:endParaRPr lang="en-US" dirty="0"/>
          </a:p>
        </p:txBody>
      </p:sp>
      <p:sp>
        <p:nvSpPr>
          <p:cNvPr id="3" name="Content Placeholder 2"/>
          <p:cNvSpPr>
            <a:spLocks noGrp="1"/>
          </p:cNvSpPr>
          <p:nvPr>
            <p:ph idx="1"/>
          </p:nvPr>
        </p:nvSpPr>
        <p:spPr/>
        <p:txBody>
          <a:bodyPr/>
          <a:lstStyle/>
          <a:p>
            <a:r>
              <a:rPr lang="en-US" dirty="0" smtClean="0"/>
              <a:t>Have the students read all three sections silently without help from each other or the instructor. Have the students answer all questions on their own.</a:t>
            </a:r>
          </a:p>
          <a:p>
            <a:r>
              <a:rPr lang="en-US" dirty="0" smtClean="0"/>
              <a:t>Collect all assessments from the students when finished, making sure each has a student name on it.</a:t>
            </a:r>
          </a:p>
          <a:p>
            <a:r>
              <a:rPr lang="en-US" dirty="0" smtClean="0"/>
              <a:t>Now the readings can be discussed with </a:t>
            </a:r>
            <a:r>
              <a:rPr lang="en-US" smtClean="0"/>
              <a:t>the students.</a:t>
            </a:r>
            <a:endParaRPr lang="en-US" dirty="0"/>
          </a:p>
        </p:txBody>
      </p:sp>
    </p:spTree>
    <p:extLst>
      <p:ext uri="{BB962C8B-B14F-4D97-AF65-F5344CB8AC3E}">
        <p14:creationId xmlns:p14="http://schemas.microsoft.com/office/powerpoint/2010/main" val="2642751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586</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Reading Comprehension</vt:lpstr>
      <vt:lpstr>Overview</vt:lpstr>
      <vt:lpstr>The assessment provides nine measures (in addition to the “group” measure of the second section.</vt:lpstr>
      <vt:lpstr>1. Reading Aloud: Leila Abouzeid</vt:lpstr>
      <vt:lpstr>2. Shared Reading: Driss Chraibi</vt:lpstr>
      <vt:lpstr>3. Laila Lalami: Silent Reading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dc:title>
  <dc:creator>Mark Dressman</dc:creator>
  <cp:lastModifiedBy>Mark Dressman</cp:lastModifiedBy>
  <cp:revision>4</cp:revision>
  <dcterms:created xsi:type="dcterms:W3CDTF">2015-10-09T20:40:19Z</dcterms:created>
  <dcterms:modified xsi:type="dcterms:W3CDTF">2015-10-09T21:00:42Z</dcterms:modified>
</cp:coreProperties>
</file>