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232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6360C3-55F8-9140-988D-F3DE30FC9F4A}" type="datetimeFigureOut">
              <a:rPr lang="en-US" smtClean="0"/>
              <a:t>11/23/14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014E2-DD87-4647-B998-39D68FEAF81B}" type="slidenum">
              <a:rPr lang="en-US" smtClean="0"/>
              <a:t>‹#›</a:t>
            </a:fld>
            <a:endParaRPr lang="en-US"/>
          </a:p>
        </p:txBody>
      </p:sp>
    </p:spTree>
    <p:extLst>
      <p:ext uri="{BB962C8B-B14F-4D97-AF65-F5344CB8AC3E}">
        <p14:creationId xmlns:p14="http://schemas.microsoft.com/office/powerpoint/2010/main" val="4127607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6360C3-55F8-9140-988D-F3DE30FC9F4A}" type="datetimeFigureOut">
              <a:rPr lang="en-US" smtClean="0"/>
              <a:t>11/23/14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014E2-DD87-4647-B998-39D68FEAF81B}" type="slidenum">
              <a:rPr lang="en-US" smtClean="0"/>
              <a:t>‹#›</a:t>
            </a:fld>
            <a:endParaRPr lang="en-US"/>
          </a:p>
        </p:txBody>
      </p:sp>
    </p:spTree>
    <p:extLst>
      <p:ext uri="{BB962C8B-B14F-4D97-AF65-F5344CB8AC3E}">
        <p14:creationId xmlns:p14="http://schemas.microsoft.com/office/powerpoint/2010/main" val="1664270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6360C3-55F8-9140-988D-F3DE30FC9F4A}" type="datetimeFigureOut">
              <a:rPr lang="en-US" smtClean="0"/>
              <a:t>11/23/14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014E2-DD87-4647-B998-39D68FEAF81B}" type="slidenum">
              <a:rPr lang="en-US" smtClean="0"/>
              <a:t>‹#›</a:t>
            </a:fld>
            <a:endParaRPr lang="en-US"/>
          </a:p>
        </p:txBody>
      </p:sp>
    </p:spTree>
    <p:extLst>
      <p:ext uri="{BB962C8B-B14F-4D97-AF65-F5344CB8AC3E}">
        <p14:creationId xmlns:p14="http://schemas.microsoft.com/office/powerpoint/2010/main" val="3502441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6360C3-55F8-9140-988D-F3DE30FC9F4A}" type="datetimeFigureOut">
              <a:rPr lang="en-US" smtClean="0"/>
              <a:t>11/23/14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014E2-DD87-4647-B998-39D68FEAF81B}" type="slidenum">
              <a:rPr lang="en-US" smtClean="0"/>
              <a:t>‹#›</a:t>
            </a:fld>
            <a:endParaRPr lang="en-US"/>
          </a:p>
        </p:txBody>
      </p:sp>
    </p:spTree>
    <p:extLst>
      <p:ext uri="{BB962C8B-B14F-4D97-AF65-F5344CB8AC3E}">
        <p14:creationId xmlns:p14="http://schemas.microsoft.com/office/powerpoint/2010/main" val="387239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6360C3-55F8-9140-988D-F3DE30FC9F4A}" type="datetimeFigureOut">
              <a:rPr lang="en-US" smtClean="0"/>
              <a:t>11/23/14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014E2-DD87-4647-B998-39D68FEAF81B}" type="slidenum">
              <a:rPr lang="en-US" smtClean="0"/>
              <a:t>‹#›</a:t>
            </a:fld>
            <a:endParaRPr lang="en-US"/>
          </a:p>
        </p:txBody>
      </p:sp>
    </p:spTree>
    <p:extLst>
      <p:ext uri="{BB962C8B-B14F-4D97-AF65-F5344CB8AC3E}">
        <p14:creationId xmlns:p14="http://schemas.microsoft.com/office/powerpoint/2010/main" val="1241300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6360C3-55F8-9140-988D-F3DE30FC9F4A}" type="datetimeFigureOut">
              <a:rPr lang="en-US" smtClean="0"/>
              <a:t>11/23/14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014E2-DD87-4647-B998-39D68FEAF81B}" type="slidenum">
              <a:rPr lang="en-US" smtClean="0"/>
              <a:t>‹#›</a:t>
            </a:fld>
            <a:endParaRPr lang="en-US"/>
          </a:p>
        </p:txBody>
      </p:sp>
    </p:spTree>
    <p:extLst>
      <p:ext uri="{BB962C8B-B14F-4D97-AF65-F5344CB8AC3E}">
        <p14:creationId xmlns:p14="http://schemas.microsoft.com/office/powerpoint/2010/main" val="4287026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6360C3-55F8-9140-988D-F3DE30FC9F4A}" type="datetimeFigureOut">
              <a:rPr lang="en-US" smtClean="0"/>
              <a:t>11/23/14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F014E2-DD87-4647-B998-39D68FEAF81B}" type="slidenum">
              <a:rPr lang="en-US" smtClean="0"/>
              <a:t>‹#›</a:t>
            </a:fld>
            <a:endParaRPr lang="en-US"/>
          </a:p>
        </p:txBody>
      </p:sp>
    </p:spTree>
    <p:extLst>
      <p:ext uri="{BB962C8B-B14F-4D97-AF65-F5344CB8AC3E}">
        <p14:creationId xmlns:p14="http://schemas.microsoft.com/office/powerpoint/2010/main" val="3233933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6360C3-55F8-9140-988D-F3DE30FC9F4A}" type="datetimeFigureOut">
              <a:rPr lang="en-US" smtClean="0"/>
              <a:t>11/23/14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F014E2-DD87-4647-B998-39D68FEAF81B}" type="slidenum">
              <a:rPr lang="en-US" smtClean="0"/>
              <a:t>‹#›</a:t>
            </a:fld>
            <a:endParaRPr lang="en-US"/>
          </a:p>
        </p:txBody>
      </p:sp>
    </p:spTree>
    <p:extLst>
      <p:ext uri="{BB962C8B-B14F-4D97-AF65-F5344CB8AC3E}">
        <p14:creationId xmlns:p14="http://schemas.microsoft.com/office/powerpoint/2010/main" val="4263158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6360C3-55F8-9140-988D-F3DE30FC9F4A}" type="datetimeFigureOut">
              <a:rPr lang="en-US" smtClean="0"/>
              <a:t>11/23/14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F014E2-DD87-4647-B998-39D68FEAF81B}" type="slidenum">
              <a:rPr lang="en-US" smtClean="0"/>
              <a:t>‹#›</a:t>
            </a:fld>
            <a:endParaRPr lang="en-US"/>
          </a:p>
        </p:txBody>
      </p:sp>
    </p:spTree>
    <p:extLst>
      <p:ext uri="{BB962C8B-B14F-4D97-AF65-F5344CB8AC3E}">
        <p14:creationId xmlns:p14="http://schemas.microsoft.com/office/powerpoint/2010/main" val="1890543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6360C3-55F8-9140-988D-F3DE30FC9F4A}" type="datetimeFigureOut">
              <a:rPr lang="en-US" smtClean="0"/>
              <a:t>11/23/14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014E2-DD87-4647-B998-39D68FEAF81B}" type="slidenum">
              <a:rPr lang="en-US" smtClean="0"/>
              <a:t>‹#›</a:t>
            </a:fld>
            <a:endParaRPr lang="en-US"/>
          </a:p>
        </p:txBody>
      </p:sp>
    </p:spTree>
    <p:extLst>
      <p:ext uri="{BB962C8B-B14F-4D97-AF65-F5344CB8AC3E}">
        <p14:creationId xmlns:p14="http://schemas.microsoft.com/office/powerpoint/2010/main" val="4197924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6360C3-55F8-9140-988D-F3DE30FC9F4A}" type="datetimeFigureOut">
              <a:rPr lang="en-US" smtClean="0"/>
              <a:t>11/23/14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014E2-DD87-4647-B998-39D68FEAF81B}" type="slidenum">
              <a:rPr lang="en-US" smtClean="0"/>
              <a:t>‹#›</a:t>
            </a:fld>
            <a:endParaRPr lang="en-US"/>
          </a:p>
        </p:txBody>
      </p:sp>
    </p:spTree>
    <p:extLst>
      <p:ext uri="{BB962C8B-B14F-4D97-AF65-F5344CB8AC3E}">
        <p14:creationId xmlns:p14="http://schemas.microsoft.com/office/powerpoint/2010/main" val="8197347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6360C3-55F8-9140-988D-F3DE30FC9F4A}" type="datetimeFigureOut">
              <a:rPr lang="en-US" smtClean="0"/>
              <a:t>11/23/14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F014E2-DD87-4647-B998-39D68FEAF81B}" type="slidenum">
              <a:rPr lang="en-US" smtClean="0"/>
              <a:t>‹#›</a:t>
            </a:fld>
            <a:endParaRPr lang="en-US"/>
          </a:p>
        </p:txBody>
      </p:sp>
    </p:spTree>
    <p:extLst>
      <p:ext uri="{BB962C8B-B14F-4D97-AF65-F5344CB8AC3E}">
        <p14:creationId xmlns:p14="http://schemas.microsoft.com/office/powerpoint/2010/main" val="142500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Reading Comprehension, </a:t>
            </a:r>
            <a:r>
              <a:rPr lang="en-US" smtClean="0"/>
              <a:t>Week </a:t>
            </a:r>
            <a:r>
              <a:rPr lang="en-US" smtClean="0"/>
              <a:t>7</a:t>
            </a:r>
            <a:endParaRPr lang="en-US" dirty="0"/>
          </a:p>
        </p:txBody>
      </p:sp>
      <p:sp>
        <p:nvSpPr>
          <p:cNvPr id="3" name="Subtitle 2"/>
          <p:cNvSpPr>
            <a:spLocks noGrp="1"/>
          </p:cNvSpPr>
          <p:nvPr>
            <p:ph type="subTitle" idx="1"/>
          </p:nvPr>
        </p:nvSpPr>
        <p:spPr/>
        <p:txBody>
          <a:bodyPr/>
          <a:lstStyle/>
          <a:p>
            <a:r>
              <a:rPr lang="en-US" dirty="0" smtClean="0"/>
              <a:t>Analyzing a Short Story for Adaptation</a:t>
            </a:r>
            <a:endParaRPr lang="en-US" dirty="0"/>
          </a:p>
        </p:txBody>
      </p:sp>
    </p:spTree>
    <p:extLst>
      <p:ext uri="{BB962C8B-B14F-4D97-AF65-F5344CB8AC3E}">
        <p14:creationId xmlns:p14="http://schemas.microsoft.com/office/powerpoint/2010/main" val="887051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Overview</a:t>
            </a:r>
            <a:endParaRPr lang="en-US" dirty="0"/>
          </a:p>
        </p:txBody>
      </p:sp>
      <p:sp>
        <p:nvSpPr>
          <p:cNvPr id="3" name="Content Placeholder 2"/>
          <p:cNvSpPr>
            <a:spLocks noGrp="1"/>
          </p:cNvSpPr>
          <p:nvPr>
            <p:ph idx="1"/>
          </p:nvPr>
        </p:nvSpPr>
        <p:spPr/>
        <p:txBody>
          <a:bodyPr/>
          <a:lstStyle/>
          <a:p>
            <a:pPr marL="0" indent="0">
              <a:buNone/>
            </a:pPr>
            <a:r>
              <a:rPr lang="en-US" dirty="0" smtClean="0"/>
              <a:t>This week we will begin by having students share their poems and analyses from last week. In the second hour, we’ll move to the short story, “The Last Leaf,” by O. Henry. We’ll read the story and then watch an </a:t>
            </a:r>
            <a:r>
              <a:rPr lang="en-US" dirty="0" err="1" smtClean="0"/>
              <a:t>adapation</a:t>
            </a:r>
            <a:r>
              <a:rPr lang="en-US" dirty="0" smtClean="0"/>
              <a:t> of it as a video. As a class, we’ll summarize the plot and then have the students discuss in small groups how they would adapt this plotline to a Moroccan situation.</a:t>
            </a:r>
            <a:endParaRPr lang="en-US" dirty="0"/>
          </a:p>
        </p:txBody>
      </p:sp>
    </p:spTree>
    <p:extLst>
      <p:ext uri="{BB962C8B-B14F-4D97-AF65-F5344CB8AC3E}">
        <p14:creationId xmlns:p14="http://schemas.microsoft.com/office/powerpoint/2010/main" val="3642146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First Hour</a:t>
            </a:r>
            <a:endParaRPr lang="en-US" dirty="0"/>
          </a:p>
        </p:txBody>
      </p:sp>
      <p:sp>
        <p:nvSpPr>
          <p:cNvPr id="3" name="Content Placeholder 2"/>
          <p:cNvSpPr>
            <a:spLocks noGrp="1"/>
          </p:cNvSpPr>
          <p:nvPr>
            <p:ph idx="1"/>
          </p:nvPr>
        </p:nvSpPr>
        <p:spPr/>
        <p:txBody>
          <a:bodyPr/>
          <a:lstStyle/>
          <a:p>
            <a:r>
              <a:rPr lang="en-US" dirty="0" smtClean="0"/>
              <a:t>Put students in groups of ten or so to share their poems and analyses. Have the students read each other’s analyses and then select the best one.</a:t>
            </a:r>
          </a:p>
          <a:p>
            <a:r>
              <a:rPr lang="en-US" dirty="0" smtClean="0"/>
              <a:t>Have the best paragraph from each group read, along with the poem. Discuss briefly why this analysis was the best.</a:t>
            </a:r>
          </a:p>
          <a:p>
            <a:r>
              <a:rPr lang="en-US" dirty="0" smtClean="0"/>
              <a:t>Collect all paragraphs.</a:t>
            </a:r>
            <a:endParaRPr lang="en-US" dirty="0"/>
          </a:p>
        </p:txBody>
      </p:sp>
    </p:spTree>
    <p:extLst>
      <p:ext uri="{BB962C8B-B14F-4D97-AF65-F5344CB8AC3E}">
        <p14:creationId xmlns:p14="http://schemas.microsoft.com/office/powerpoint/2010/main" val="770422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Second Hour</a:t>
            </a:r>
            <a:endParaRPr lang="en-US" dirty="0"/>
          </a:p>
        </p:txBody>
      </p:sp>
      <p:sp>
        <p:nvSpPr>
          <p:cNvPr id="3" name="Content Placeholder 2"/>
          <p:cNvSpPr>
            <a:spLocks noGrp="1"/>
          </p:cNvSpPr>
          <p:nvPr>
            <p:ph idx="1"/>
          </p:nvPr>
        </p:nvSpPr>
        <p:spPr/>
        <p:txBody>
          <a:bodyPr/>
          <a:lstStyle/>
          <a:p>
            <a:r>
              <a:rPr lang="en-US" dirty="0" smtClean="0"/>
              <a:t>Distribute copies of the O. Henry short story, The Last Leaf (and thank </a:t>
            </a:r>
            <a:r>
              <a:rPr lang="en-US" dirty="0" err="1" smtClean="0"/>
              <a:t>Moad</a:t>
            </a:r>
            <a:r>
              <a:rPr lang="en-US" dirty="0" smtClean="0"/>
              <a:t> </a:t>
            </a:r>
            <a:r>
              <a:rPr lang="en-US" dirty="0" err="1" smtClean="0"/>
              <a:t>Mekroum</a:t>
            </a:r>
            <a:r>
              <a:rPr lang="en-US" dirty="0" smtClean="0"/>
              <a:t> for his suggestion for this lesson).</a:t>
            </a:r>
          </a:p>
          <a:p>
            <a:r>
              <a:rPr lang="en-US" dirty="0" smtClean="0"/>
              <a:t>Use DR-TA to read the story as a class (see marked teacher’s copy).</a:t>
            </a:r>
          </a:p>
          <a:p>
            <a:r>
              <a:rPr lang="en-US" dirty="0" smtClean="0"/>
              <a:t>Concluding discussion: Were you surprised by the ending? Why?</a:t>
            </a:r>
          </a:p>
          <a:p>
            <a:r>
              <a:rPr lang="en-US" dirty="0" smtClean="0"/>
              <a:t>Summarize the plotline as a class.</a:t>
            </a:r>
            <a:endParaRPr lang="en-US" dirty="0"/>
          </a:p>
        </p:txBody>
      </p:sp>
    </p:spTree>
    <p:extLst>
      <p:ext uri="{BB962C8B-B14F-4D97-AF65-F5344CB8AC3E}">
        <p14:creationId xmlns:p14="http://schemas.microsoft.com/office/powerpoint/2010/main" val="3332537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Third Hour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Discuss the adaptation, choices made by the producers with respect to costumes, setting, etc.</a:t>
            </a:r>
          </a:p>
          <a:p>
            <a:r>
              <a:rPr lang="en-US" dirty="0" smtClean="0"/>
              <a:t>Ask: Could a story like this take place in Morocco? If you were going to keep the plot but change the setting and characters to make the story “Moroccan,” how would you do it?</a:t>
            </a:r>
          </a:p>
          <a:p>
            <a:r>
              <a:rPr lang="en-US" dirty="0" smtClean="0"/>
              <a:t>Have students discuss how they’d do it in small groups and write their notes on large pieces of paper for presentation at the end of class (</a:t>
            </a:r>
            <a:r>
              <a:rPr lang="en-US" smtClean="0"/>
              <a:t>or next week).</a:t>
            </a:r>
          </a:p>
        </p:txBody>
      </p:sp>
    </p:spTree>
    <p:extLst>
      <p:ext uri="{BB962C8B-B14F-4D97-AF65-F5344CB8AC3E}">
        <p14:creationId xmlns:p14="http://schemas.microsoft.com/office/powerpoint/2010/main" val="3474225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TotalTime>
  <Words>310</Words>
  <Application>Microsoft Macintosh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Reading Comprehension, Week 7</vt:lpstr>
      <vt:lpstr>Overview</vt:lpstr>
      <vt:lpstr>First Hour</vt:lpstr>
      <vt:lpstr>Second Hour</vt:lpstr>
      <vt:lpstr>Third Hour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Comprehension, Week 8</dc:title>
  <dc:creator>Mark Dressman</dc:creator>
  <cp:lastModifiedBy>Mark Dressman</cp:lastModifiedBy>
  <cp:revision>3</cp:revision>
  <dcterms:created xsi:type="dcterms:W3CDTF">2014-11-22T13:35:47Z</dcterms:created>
  <dcterms:modified xsi:type="dcterms:W3CDTF">2014-11-23T09:09:01Z</dcterms:modified>
</cp:coreProperties>
</file>