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2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3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0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8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A292-7733-407E-B6D3-CFB563B1B385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9D4D-B083-446E-91E1-484BB4A4E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Writing, 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Giving Advice: Using Gerunds and Conditionality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2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741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week, students will work in small, same-gender groups to give advice, acting as the advice columnist </a:t>
            </a:r>
            <a:r>
              <a:rPr lang="en-US" dirty="0" err="1" smtClean="0"/>
              <a:t>Lalla</a:t>
            </a:r>
            <a:r>
              <a:rPr lang="en-US" dirty="0" smtClean="0"/>
              <a:t> Khadija or Si Hamid. </a:t>
            </a:r>
          </a:p>
          <a:p>
            <a:pPr marL="0" indent="0">
              <a:buNone/>
            </a:pPr>
            <a:r>
              <a:rPr lang="en-US" dirty="0" smtClean="0"/>
              <a:t>After the topic of “advice column” has been introduced and discussed, the students will be given the assignment to imagine they are an advice columnist for a Moroccan newspaper, either </a:t>
            </a:r>
            <a:r>
              <a:rPr lang="en-US" dirty="0" err="1" smtClean="0"/>
              <a:t>Lalla</a:t>
            </a:r>
            <a:r>
              <a:rPr lang="en-US" dirty="0" smtClean="0"/>
              <a:t> Khadija (for the ladies) or Si Hamid (for the gentlemen).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minilesson</a:t>
            </a:r>
            <a:r>
              <a:rPr lang="en-US" dirty="0" smtClean="0"/>
              <a:t> on the use gerunds and the use of polite phrasing in giving advice is also part of the instruction.</a:t>
            </a:r>
          </a:p>
          <a:p>
            <a:pPr marL="0" indent="0">
              <a:buNone/>
            </a:pPr>
            <a:r>
              <a:rPr lang="en-US" dirty="0" smtClean="0"/>
              <a:t>Students will write one draft of their advice in class in pairs and then as a homework assignment will independently write a response of their own and bring it to class the following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1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Begin by raising the topic of “advice columnist.” Do these exist in Morocco (I’ve been told they do)?</a:t>
            </a:r>
          </a:p>
          <a:p>
            <a:r>
              <a:rPr lang="en-US" dirty="0" smtClean="0"/>
              <a:t>How do you give good advice? (You take the person seriously, you are honest, you are polite in responding, you think about the consequences of the advice you are giving).</a:t>
            </a:r>
          </a:p>
          <a:p>
            <a:r>
              <a:rPr lang="en-US" dirty="0" smtClean="0"/>
              <a:t>Show the assignment, “Dear Khadija/Dear Si Hamid.” Read through the letters to the students. What advice might you give these people?</a:t>
            </a:r>
          </a:p>
          <a:p>
            <a:r>
              <a:rPr lang="en-US" dirty="0" smtClean="0"/>
              <a:t>The assignment: In same-gender pairs (male/male; female/female), select one of these letters to Khadija or Hamid and write a response to it.</a:t>
            </a:r>
          </a:p>
          <a:p>
            <a:r>
              <a:rPr lang="en-US" dirty="0" smtClean="0"/>
              <a:t>Distribute the second handout, Gerunds and Conditionality </a:t>
            </a:r>
            <a:r>
              <a:rPr lang="en-US" dirty="0" err="1" smtClean="0"/>
              <a:t>Minilesson</a:t>
            </a:r>
            <a:r>
              <a:rPr lang="en-US" dirty="0" smtClean="0"/>
              <a:t>. Review what a gerund is and the ways to politely phrase advice.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3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dirty="0" smtClean="0"/>
              <a:t>Students should begin to draft their responses to one of the letters, working in same-gender pairs.</a:t>
            </a:r>
          </a:p>
          <a:p>
            <a:r>
              <a:rPr lang="en-US" dirty="0" smtClean="0"/>
              <a:t>Instructor should circulate, trouble shooting and answering any questions. </a:t>
            </a:r>
          </a:p>
          <a:p>
            <a:r>
              <a:rPr lang="en-US" dirty="0" smtClean="0"/>
              <a:t>About half-way through, if students begin to finish, the instructor may read a few examples of the students’ work and discuss what is good about these and what needs work.</a:t>
            </a:r>
          </a:p>
          <a:p>
            <a:r>
              <a:rPr lang="en-US" dirty="0" smtClean="0"/>
              <a:t>Collect all drafts at the end of class. As an assignment, each student should write a paragraph responding to one letter on his or her own and bring it to class the following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6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dirty="0" smtClean="0"/>
              <a:t>Examples of the best advice to the letters may be posted on the class blog.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4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Paragraph Writing, Week 9</vt:lpstr>
      <vt:lpstr>Overview</vt:lpstr>
      <vt:lpstr>First Hour</vt:lpstr>
      <vt:lpstr>Second Hour</vt:lpstr>
      <vt:lpstr>Follow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Writing, Week 9</dc:title>
  <dc:creator>Mark Dressman</dc:creator>
  <cp:lastModifiedBy>Mark Dressman</cp:lastModifiedBy>
  <cp:revision>3</cp:revision>
  <dcterms:created xsi:type="dcterms:W3CDTF">2015-10-02T14:50:53Z</dcterms:created>
  <dcterms:modified xsi:type="dcterms:W3CDTF">2015-10-02T15:27:37Z</dcterms:modified>
</cp:coreProperties>
</file>