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p:scale>
          <a:sx n="66" d="100"/>
          <a:sy n="66" d="100"/>
        </p:scale>
        <p:origin x="67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3B5E0C-C295-44EB-B5E2-1F4BE768543D}"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3201655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B5E0C-C295-44EB-B5E2-1F4BE768543D}"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124058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B5E0C-C295-44EB-B5E2-1F4BE768543D}"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275000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3B5E0C-C295-44EB-B5E2-1F4BE768543D}"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308194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3B5E0C-C295-44EB-B5E2-1F4BE768543D}"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2952319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3B5E0C-C295-44EB-B5E2-1F4BE768543D}"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895443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3B5E0C-C295-44EB-B5E2-1F4BE768543D}" type="datetimeFigureOut">
              <a:rPr lang="en-US" smtClean="0"/>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158162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3B5E0C-C295-44EB-B5E2-1F4BE768543D}" type="datetimeFigureOut">
              <a:rPr lang="en-US" smtClean="0"/>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348858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B5E0C-C295-44EB-B5E2-1F4BE768543D}" type="datetimeFigureOut">
              <a:rPr lang="en-US" smtClean="0"/>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313993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B5E0C-C295-44EB-B5E2-1F4BE768543D}"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3882028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B5E0C-C295-44EB-B5E2-1F4BE768543D}"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CF1ABD-F937-4021-946C-F6A2F1396CF4}" type="slidenum">
              <a:rPr lang="en-US" smtClean="0"/>
              <a:t>‹#›</a:t>
            </a:fld>
            <a:endParaRPr lang="en-US"/>
          </a:p>
        </p:txBody>
      </p:sp>
    </p:spTree>
    <p:extLst>
      <p:ext uri="{BB962C8B-B14F-4D97-AF65-F5344CB8AC3E}">
        <p14:creationId xmlns:p14="http://schemas.microsoft.com/office/powerpoint/2010/main" val="300487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B5E0C-C295-44EB-B5E2-1F4BE768543D}" type="datetimeFigureOut">
              <a:rPr lang="en-US" smtClean="0"/>
              <a:t>10/2/2015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F1ABD-F937-4021-946C-F6A2F1396CF4}" type="slidenum">
              <a:rPr lang="en-US" smtClean="0"/>
              <a:t>‹#›</a:t>
            </a:fld>
            <a:endParaRPr lang="en-US"/>
          </a:p>
        </p:txBody>
      </p:sp>
    </p:spTree>
    <p:extLst>
      <p:ext uri="{BB962C8B-B14F-4D97-AF65-F5344CB8AC3E}">
        <p14:creationId xmlns:p14="http://schemas.microsoft.com/office/powerpoint/2010/main" val="2140157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Paragraph Writing, Week 4</a:t>
            </a:r>
            <a:endParaRPr lang="en-US" dirty="0"/>
          </a:p>
        </p:txBody>
      </p:sp>
      <p:sp>
        <p:nvSpPr>
          <p:cNvPr id="3" name="Subtitle 2"/>
          <p:cNvSpPr>
            <a:spLocks noGrp="1"/>
          </p:cNvSpPr>
          <p:nvPr>
            <p:ph type="subTitle" idx="1"/>
          </p:nvPr>
        </p:nvSpPr>
        <p:spPr/>
        <p:txBody>
          <a:bodyPr/>
          <a:lstStyle/>
          <a:p>
            <a:r>
              <a:rPr lang="en-US" dirty="0" smtClean="0"/>
              <a:t>Revising, Copy Editing, and Publishing: </a:t>
            </a:r>
          </a:p>
          <a:p>
            <a:r>
              <a:rPr lang="en-US" dirty="0" smtClean="0"/>
              <a:t>Would You Rather Be a Hammer or a Nail?</a:t>
            </a:r>
            <a:endParaRPr lang="en-US" dirty="0"/>
          </a:p>
        </p:txBody>
      </p:sp>
    </p:spTree>
    <p:extLst>
      <p:ext uri="{BB962C8B-B14F-4D97-AF65-F5344CB8AC3E}">
        <p14:creationId xmlns:p14="http://schemas.microsoft.com/office/powerpoint/2010/main" val="145099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0" indent="0">
              <a:buNone/>
            </a:pPr>
            <a:r>
              <a:rPr lang="en-US" dirty="0" smtClean="0"/>
              <a:t>This week continues the writing process for the “Hammer or a Nail” essay begun last week. Students will read each other’s drafts and construct a rubric to describe high, average, and low quality drafts. They will then peer edit and begin to revise.</a:t>
            </a:r>
          </a:p>
          <a:p>
            <a:pPr marL="0" indent="0">
              <a:buNone/>
            </a:pPr>
            <a:r>
              <a:rPr lang="en-US" dirty="0" smtClean="0"/>
              <a:t>In the second hour, students will identify common spelling, punctuation, and grammatical errors in the essays and work to correct these in their final essay drafts, which will be due at the start of class the following week.</a:t>
            </a:r>
            <a:endParaRPr lang="en-US" dirty="0"/>
          </a:p>
        </p:txBody>
      </p:sp>
    </p:spTree>
    <p:extLst>
      <p:ext uri="{BB962C8B-B14F-4D97-AF65-F5344CB8AC3E}">
        <p14:creationId xmlns:p14="http://schemas.microsoft.com/office/powerpoint/2010/main" val="1411366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t>
            </a:r>
            <a:r>
              <a:rPr lang="en-US" dirty="0" smtClean="0"/>
              <a:t>Hour: </a:t>
            </a:r>
            <a:r>
              <a:rPr lang="en-US" dirty="0" smtClean="0"/>
              <a:t>Revision</a:t>
            </a:r>
            <a:endParaRPr lang="en-US" dirty="0"/>
          </a:p>
        </p:txBody>
      </p:sp>
      <p:sp>
        <p:nvSpPr>
          <p:cNvPr id="3" name="Content Placeholder 2"/>
          <p:cNvSpPr>
            <a:spLocks noGrp="1"/>
          </p:cNvSpPr>
          <p:nvPr>
            <p:ph idx="1"/>
          </p:nvPr>
        </p:nvSpPr>
        <p:spPr/>
        <p:txBody>
          <a:bodyPr/>
          <a:lstStyle/>
          <a:p>
            <a:r>
              <a:rPr lang="en-US" dirty="0" smtClean="0"/>
              <a:t>Ask for volunteers to read aloud, or if students are reluctant, collect the papers and read them anonymously.</a:t>
            </a:r>
          </a:p>
          <a:p>
            <a:r>
              <a:rPr lang="en-US" dirty="0" smtClean="0"/>
              <a:t>Discuss the ideas in the papers, discussing what is good in each paragraph, and focusing in expression and ideas, not correctness</a:t>
            </a:r>
          </a:p>
          <a:p>
            <a:r>
              <a:rPr lang="en-US" dirty="0" smtClean="0"/>
              <a:t>Construct a rubric. Ask: What were the best papers like? What were the average papers like? What were the papers that need improvement like? Record the students’ ideas, contributing yourself as well.</a:t>
            </a:r>
            <a:endParaRPr lang="en-US" dirty="0"/>
          </a:p>
        </p:txBody>
      </p:sp>
    </p:spTree>
    <p:extLst>
      <p:ext uri="{BB962C8B-B14F-4D97-AF65-F5344CB8AC3E}">
        <p14:creationId xmlns:p14="http://schemas.microsoft.com/office/powerpoint/2010/main" val="2233838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032000" y="719666"/>
          <a:ext cx="8127999" cy="512572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en-US" dirty="0" smtClean="0"/>
                        <a:t>GREAT WORK!</a:t>
                      </a:r>
                      <a:endParaRPr lang="en-US" dirty="0"/>
                    </a:p>
                  </a:txBody>
                  <a:tcPr/>
                </a:tc>
                <a:tc>
                  <a:txBody>
                    <a:bodyPr/>
                    <a:lstStyle/>
                    <a:p>
                      <a:pPr algn="ctr"/>
                      <a:r>
                        <a:rPr lang="en-US" dirty="0" smtClean="0"/>
                        <a:t>AVERAGE</a:t>
                      </a:r>
                      <a:r>
                        <a:rPr lang="en-US" baseline="0" dirty="0" smtClean="0"/>
                        <a:t> WORK</a:t>
                      </a:r>
                      <a:endParaRPr lang="en-US" dirty="0"/>
                    </a:p>
                  </a:txBody>
                  <a:tcPr/>
                </a:tc>
                <a:tc>
                  <a:txBody>
                    <a:bodyPr/>
                    <a:lstStyle/>
                    <a:p>
                      <a:pPr algn="ctr"/>
                      <a:r>
                        <a:rPr lang="en-US" dirty="0" smtClean="0"/>
                        <a:t>NEEDS MORE WORK</a:t>
                      </a:r>
                      <a:endParaRPr lang="en-US" dirty="0"/>
                    </a:p>
                  </a:txBody>
                  <a:tcPr/>
                </a:tc>
              </a:tr>
              <a:tr h="370840">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dirty="0"/>
                    </a:p>
                  </a:txBody>
                  <a:tcPr/>
                </a:tc>
                <a:tc>
                  <a:txBody>
                    <a:bodyPr/>
                    <a:lstStyle/>
                    <a:p>
                      <a:endParaRPr lang="en-US"/>
                    </a:p>
                  </a:txBody>
                  <a:tcPr/>
                </a:tc>
              </a:tr>
            </a:tbl>
          </a:graphicData>
        </a:graphic>
      </p:graphicFrame>
    </p:spTree>
    <p:extLst>
      <p:ext uri="{BB962C8B-B14F-4D97-AF65-F5344CB8AC3E}">
        <p14:creationId xmlns:p14="http://schemas.microsoft.com/office/powerpoint/2010/main" val="2703572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 Cont’d.: Revision</a:t>
            </a:r>
            <a:endParaRPr lang="en-US" dirty="0"/>
          </a:p>
        </p:txBody>
      </p:sp>
      <p:sp>
        <p:nvSpPr>
          <p:cNvPr id="3" name="Content Placeholder 2"/>
          <p:cNvSpPr>
            <a:spLocks noGrp="1"/>
          </p:cNvSpPr>
          <p:nvPr>
            <p:ph idx="1"/>
          </p:nvPr>
        </p:nvSpPr>
        <p:spPr/>
        <p:txBody>
          <a:bodyPr>
            <a:normAutofit fontScale="92500"/>
          </a:bodyPr>
          <a:lstStyle/>
          <a:p>
            <a:r>
              <a:rPr lang="en-US" dirty="0" smtClean="0"/>
              <a:t>Announce that the assessment for this assignment will follow this rubric:</a:t>
            </a:r>
          </a:p>
          <a:p>
            <a:pPr lvl="1"/>
            <a:r>
              <a:rPr lang="en-US" dirty="0" smtClean="0"/>
              <a:t>Great work: 13-15/20</a:t>
            </a:r>
          </a:p>
          <a:p>
            <a:pPr lvl="1"/>
            <a:r>
              <a:rPr lang="en-US" dirty="0" smtClean="0"/>
              <a:t>Average work: 10-12/20</a:t>
            </a:r>
          </a:p>
          <a:p>
            <a:pPr lvl="1"/>
            <a:r>
              <a:rPr lang="en-US" dirty="0" smtClean="0"/>
              <a:t>Needs more work: 7-9</a:t>
            </a:r>
          </a:p>
          <a:p>
            <a:r>
              <a:rPr lang="en-US" dirty="0" smtClean="0"/>
              <a:t>Put students in groups of 2-3. Have them read each other’s papers and give feedback on what needs to be done to improve the paragraphs.</a:t>
            </a:r>
          </a:p>
          <a:p>
            <a:r>
              <a:rPr lang="en-US" dirty="0" smtClean="0"/>
              <a:t>Allow students to revise their original papers.</a:t>
            </a:r>
          </a:p>
          <a:p>
            <a:r>
              <a:rPr lang="en-US" dirty="0" smtClean="0"/>
              <a:t>Have students share (or collect and read) their new papers; discuss improvements that are seen and improvements that still need to occur.</a:t>
            </a:r>
            <a:endParaRPr lang="en-US" dirty="0"/>
          </a:p>
        </p:txBody>
      </p:sp>
    </p:spTree>
    <p:extLst>
      <p:ext uri="{BB962C8B-B14F-4D97-AF65-F5344CB8AC3E}">
        <p14:creationId xmlns:p14="http://schemas.microsoft.com/office/powerpoint/2010/main" val="520689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 Proofreading/Copyediting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See the handout, Secret Friend’s Essay. A secret friend of the class (</a:t>
            </a:r>
            <a:r>
              <a:rPr lang="en-US" dirty="0" err="1" smtClean="0"/>
              <a:t>Aicha</a:t>
            </a:r>
            <a:r>
              <a:rPr lang="en-US" dirty="0" smtClean="0"/>
              <a:t> K.) visited last week and wrote her own version of the essay as a paragraph.</a:t>
            </a:r>
            <a:endParaRPr lang="en-US" dirty="0" smtClean="0"/>
          </a:p>
          <a:p>
            <a:r>
              <a:rPr lang="en-US" dirty="0" smtClean="0"/>
              <a:t>Have the students correct a copy of </a:t>
            </a:r>
            <a:r>
              <a:rPr lang="en-US" dirty="0" smtClean="0"/>
              <a:t>the secret friend’s paragraph </a:t>
            </a:r>
            <a:r>
              <a:rPr lang="en-US" dirty="0" smtClean="0"/>
              <a:t>working together in small groups.</a:t>
            </a:r>
          </a:p>
          <a:p>
            <a:r>
              <a:rPr lang="en-US" dirty="0" smtClean="0"/>
              <a:t>As a whole class, collaborate to collect </a:t>
            </a:r>
            <a:r>
              <a:rPr lang="en-US" dirty="0" smtClean="0"/>
              <a:t>the secret friend’s paragraph</a:t>
            </a:r>
            <a:r>
              <a:rPr lang="en-US" dirty="0" smtClean="0"/>
              <a:t>, discussing the decisions the students made and working through the paragraph until it is completely copyedited. </a:t>
            </a:r>
            <a:r>
              <a:rPr lang="en-US" dirty="0" smtClean="0">
                <a:solidFill>
                  <a:srgbClr val="FF0000"/>
                </a:solidFill>
              </a:rPr>
              <a:t>(NOTE: This is where we teach about sentence structure, grammar, etc., not in formal out-of-context lessons but as issues meaningfully arise.)</a:t>
            </a:r>
          </a:p>
          <a:p>
            <a:r>
              <a:rPr lang="en-US" dirty="0" smtClean="0"/>
              <a:t>Ask the students to identify the major errors that were made. Record these and have the students write them down in their notebooks.</a:t>
            </a:r>
          </a:p>
          <a:p>
            <a:r>
              <a:rPr lang="en-US" dirty="0" smtClean="0"/>
              <a:t>Put students in pairs and have them identify and correct each other’s errors.</a:t>
            </a:r>
          </a:p>
          <a:p>
            <a:r>
              <a:rPr lang="en-US" dirty="0" smtClean="0"/>
              <a:t>Assign the students to rewrite their final draft to correct all errors</a:t>
            </a:r>
            <a:r>
              <a:rPr lang="en-US" dirty="0" smtClean="0"/>
              <a:t>.</a:t>
            </a:r>
          </a:p>
          <a:p>
            <a:r>
              <a:rPr lang="en-US" dirty="0" smtClean="0"/>
              <a:t>The final draft of the paper is due at the beginning of the next class.</a:t>
            </a:r>
            <a:endParaRPr lang="en-US" dirty="0"/>
          </a:p>
        </p:txBody>
      </p:sp>
    </p:spTree>
    <p:extLst>
      <p:ext uri="{BB962C8B-B14F-4D97-AF65-F5344CB8AC3E}">
        <p14:creationId xmlns:p14="http://schemas.microsoft.com/office/powerpoint/2010/main" val="1477242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Publishing</a:t>
            </a:r>
            <a:endParaRPr lang="en-US" dirty="0"/>
          </a:p>
        </p:txBody>
      </p:sp>
      <p:sp>
        <p:nvSpPr>
          <p:cNvPr id="3" name="Content Placeholder 2"/>
          <p:cNvSpPr>
            <a:spLocks noGrp="1"/>
          </p:cNvSpPr>
          <p:nvPr>
            <p:ph idx="1"/>
          </p:nvPr>
        </p:nvSpPr>
        <p:spPr/>
        <p:txBody>
          <a:bodyPr/>
          <a:lstStyle/>
          <a:p>
            <a:r>
              <a:rPr lang="en-US" dirty="0" smtClean="0"/>
              <a:t>Create a writing blog for the class using Blogger. Invite/post students’ final paragraphs on the blog for the students to read.</a:t>
            </a:r>
          </a:p>
          <a:p>
            <a:r>
              <a:rPr lang="en-US" dirty="0" smtClean="0"/>
              <a:t>Assess the students’ paragraphs using the rubric created by the class.</a:t>
            </a:r>
          </a:p>
        </p:txBody>
      </p:sp>
    </p:spTree>
    <p:extLst>
      <p:ext uri="{BB962C8B-B14F-4D97-AF65-F5344CB8AC3E}">
        <p14:creationId xmlns:p14="http://schemas.microsoft.com/office/powerpoint/2010/main" val="2500435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523</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Paragraph Writing, Week 4</vt:lpstr>
      <vt:lpstr>Overview</vt:lpstr>
      <vt:lpstr>First Hour: Revision</vt:lpstr>
      <vt:lpstr>PowerPoint Presentation</vt:lpstr>
      <vt:lpstr>First Hour, Cont’d.: Revision</vt:lpstr>
      <vt:lpstr>Second Hour: Proofreading/Copyediting</vt:lpstr>
      <vt:lpstr>Publishing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Dressman</dc:creator>
  <cp:lastModifiedBy>Mark Dressman</cp:lastModifiedBy>
  <cp:revision>3</cp:revision>
  <dcterms:created xsi:type="dcterms:W3CDTF">2015-10-02T09:23:07Z</dcterms:created>
  <dcterms:modified xsi:type="dcterms:W3CDTF">2015-10-02T09:41:58Z</dcterms:modified>
</cp:coreProperties>
</file>