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45" autoAdjust="0"/>
    <p:restoredTop sz="94660"/>
  </p:normalViewPr>
  <p:slideViewPr>
    <p:cSldViewPr snapToGrid="0">
      <p:cViewPr varScale="1">
        <p:scale>
          <a:sx n="70" d="100"/>
          <a:sy n="70" d="100"/>
        </p:scale>
        <p:origin x="1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6AC060-8132-4151-87B6-F436B48384A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174244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AC060-8132-4151-87B6-F436B48384A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141693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AC060-8132-4151-87B6-F436B48384A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97509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AC060-8132-4151-87B6-F436B48384A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162977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AC060-8132-4151-87B6-F436B48384AA}"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282131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6AC060-8132-4151-87B6-F436B48384AA}"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313955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AC060-8132-4151-87B6-F436B48384AA}"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336719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6AC060-8132-4151-87B6-F436B48384AA}"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229969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AC060-8132-4151-87B6-F436B48384AA}"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3576394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AC060-8132-4151-87B6-F436B48384AA}"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345523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AC060-8132-4151-87B6-F436B48384AA}"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3283C-A91B-4809-B8B7-A7B3F61842DA}" type="slidenum">
              <a:rPr lang="en-US" smtClean="0"/>
              <a:t>‹#›</a:t>
            </a:fld>
            <a:endParaRPr lang="en-US"/>
          </a:p>
        </p:txBody>
      </p:sp>
    </p:spTree>
    <p:extLst>
      <p:ext uri="{BB962C8B-B14F-4D97-AF65-F5344CB8AC3E}">
        <p14:creationId xmlns:p14="http://schemas.microsoft.com/office/powerpoint/2010/main" val="13225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AC060-8132-4151-87B6-F436B48384AA}" type="datetimeFigureOut">
              <a:rPr lang="en-US" smtClean="0"/>
              <a:t>10/2/2015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3283C-A91B-4809-B8B7-A7B3F61842DA}" type="slidenum">
              <a:rPr lang="en-US" smtClean="0"/>
              <a:t>‹#›</a:t>
            </a:fld>
            <a:endParaRPr lang="en-US"/>
          </a:p>
        </p:txBody>
      </p:sp>
    </p:spTree>
    <p:extLst>
      <p:ext uri="{BB962C8B-B14F-4D97-AF65-F5344CB8AC3E}">
        <p14:creationId xmlns:p14="http://schemas.microsoft.com/office/powerpoint/2010/main" val="90122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Week 3</a:t>
            </a:r>
            <a:endParaRPr lang="en-US" dirty="0"/>
          </a:p>
        </p:txBody>
      </p:sp>
      <p:sp>
        <p:nvSpPr>
          <p:cNvPr id="3" name="Subtitle 2"/>
          <p:cNvSpPr>
            <a:spLocks noGrp="1"/>
          </p:cNvSpPr>
          <p:nvPr>
            <p:ph type="subTitle" idx="1"/>
          </p:nvPr>
        </p:nvSpPr>
        <p:spPr/>
        <p:txBody>
          <a:bodyPr/>
          <a:lstStyle/>
          <a:p>
            <a:r>
              <a:rPr lang="en-US" dirty="0" smtClean="0"/>
              <a:t>Comparing and Contrasting: Would You Rather Be a Hammer or a Nail?</a:t>
            </a:r>
            <a:endParaRPr lang="en-US" dirty="0"/>
          </a:p>
        </p:txBody>
      </p:sp>
    </p:spTree>
    <p:extLst>
      <p:ext uri="{BB962C8B-B14F-4D97-AF65-F5344CB8AC3E}">
        <p14:creationId xmlns:p14="http://schemas.microsoft.com/office/powerpoint/2010/main" val="3013986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838200" y="1417320"/>
            <a:ext cx="10515600" cy="4759643"/>
          </a:xfrm>
        </p:spPr>
        <p:txBody>
          <a:bodyPr/>
          <a:lstStyle/>
          <a:p>
            <a:pPr marL="0" indent="0">
              <a:buNone/>
            </a:pPr>
            <a:r>
              <a:rPr lang="en-US" dirty="0" smtClean="0"/>
              <a:t>In this two-week lesson, the entire writing process from pre-writing and brainstorming to drafting, revision, copy editing, and publication will be taught.</a:t>
            </a:r>
          </a:p>
          <a:p>
            <a:pPr marL="0" indent="0">
              <a:buNone/>
            </a:pPr>
            <a:r>
              <a:rPr lang="en-US" dirty="0" smtClean="0"/>
              <a:t>In this first week, students will brainstorm ideas in response to the question, Would you rather be a hammer or a nail? Ideas will be recorded on the board and students will begin to draft their essays. Midway, the instructor will stop to teach some useful sentence structures for comparison and contrast. The students will complete their first drafts this week by the end of class.</a:t>
            </a:r>
            <a:endParaRPr lang="en-US" dirty="0"/>
          </a:p>
        </p:txBody>
      </p:sp>
    </p:spTree>
    <p:extLst>
      <p:ext uri="{BB962C8B-B14F-4D97-AF65-F5344CB8AC3E}">
        <p14:creationId xmlns:p14="http://schemas.microsoft.com/office/powerpoint/2010/main" val="3235078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Prewriting</a:t>
            </a:r>
            <a:endParaRPr lang="en-US" dirty="0"/>
          </a:p>
        </p:txBody>
      </p:sp>
      <p:sp>
        <p:nvSpPr>
          <p:cNvPr id="3" name="Content Placeholder 2"/>
          <p:cNvSpPr>
            <a:spLocks noGrp="1"/>
          </p:cNvSpPr>
          <p:nvPr>
            <p:ph idx="1"/>
          </p:nvPr>
        </p:nvSpPr>
        <p:spPr>
          <a:xfrm>
            <a:off x="838200" y="1825625"/>
            <a:ext cx="4995930" cy="4351338"/>
          </a:xfrm>
        </p:spPr>
        <p:txBody>
          <a:bodyPr>
            <a:normAutofit fontScale="92500" lnSpcReduction="20000"/>
          </a:bodyPr>
          <a:lstStyle/>
          <a:p>
            <a:r>
              <a:rPr lang="en-US" dirty="0" smtClean="0"/>
              <a:t>Pose the question to the students, “Would you rather be a hammer or a nail</a:t>
            </a:r>
            <a:r>
              <a:rPr lang="en-US" dirty="0" smtClean="0"/>
              <a:t>?” See the YouTube videos of El Condor </a:t>
            </a:r>
            <a:r>
              <a:rPr lang="en-US" dirty="0" err="1" smtClean="0"/>
              <a:t>Pasa</a:t>
            </a:r>
            <a:r>
              <a:rPr lang="en-US" dirty="0" smtClean="0"/>
              <a:t> and the Simon and Garfunkel English version of the song; if possible, play this </a:t>
            </a:r>
            <a:r>
              <a:rPr lang="en-US" smtClean="0"/>
              <a:t>in class.</a:t>
            </a:r>
            <a:endParaRPr lang="en-US" dirty="0" smtClean="0"/>
          </a:p>
          <a:p>
            <a:r>
              <a:rPr lang="en-US" dirty="0" smtClean="0"/>
              <a:t>Whole-class discussion (perhaps with some </a:t>
            </a:r>
            <a:r>
              <a:rPr lang="en-US" dirty="0" err="1" smtClean="0"/>
              <a:t>realia</a:t>
            </a:r>
            <a:r>
              <a:rPr lang="en-US" dirty="0" smtClean="0"/>
              <a:t>): What are hammers like? What are nails like? What are their strengths and weaknesses?</a:t>
            </a:r>
          </a:p>
          <a:p>
            <a:r>
              <a:rPr lang="en-US" dirty="0" smtClean="0"/>
              <a:t>Record ideas on a the board or using a projector.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6493519"/>
              </p:ext>
            </p:extLst>
          </p:nvPr>
        </p:nvGraphicFramePr>
        <p:xfrm>
          <a:off x="6143222" y="1417486"/>
          <a:ext cx="5691030" cy="4389120"/>
        </p:xfrm>
        <a:graphic>
          <a:graphicData uri="http://schemas.openxmlformats.org/drawingml/2006/table">
            <a:tbl>
              <a:tblPr firstRow="1" bandRow="1">
                <a:tableStyleId>{5C22544A-7EE6-4342-B048-85BDC9FD1C3A}</a:tableStyleId>
              </a:tblPr>
              <a:tblGrid>
                <a:gridCol w="759854"/>
                <a:gridCol w="2382592"/>
                <a:gridCol w="2548584"/>
              </a:tblGrid>
              <a:tr h="117039">
                <a:tc>
                  <a:txBody>
                    <a:bodyPr/>
                    <a:lstStyle/>
                    <a:p>
                      <a:endParaRPr lang="en-US" dirty="0"/>
                    </a:p>
                  </a:txBody>
                  <a:tcPr/>
                </a:tc>
                <a:tc>
                  <a:txBody>
                    <a:bodyPr/>
                    <a:lstStyle/>
                    <a:p>
                      <a:pPr algn="ctr"/>
                      <a:r>
                        <a:rPr lang="en-US" dirty="0" smtClean="0"/>
                        <a:t>Hammers</a:t>
                      </a:r>
                      <a:endParaRPr lang="en-US" dirty="0"/>
                    </a:p>
                  </a:txBody>
                  <a:tcPr/>
                </a:tc>
                <a:tc>
                  <a:txBody>
                    <a:bodyPr/>
                    <a:lstStyle/>
                    <a:p>
                      <a:pPr algn="ctr"/>
                      <a:r>
                        <a:rPr lang="en-US" dirty="0" smtClean="0"/>
                        <a:t>Nails</a:t>
                      </a:r>
                      <a:endParaRPr lang="en-US" dirty="0"/>
                    </a:p>
                  </a:txBody>
                  <a:tcPr/>
                </a:tc>
              </a:tr>
              <a:tr h="117039">
                <a:tc>
                  <a:txBody>
                    <a:bodyPr/>
                    <a:lstStyle/>
                    <a:p>
                      <a:pPr algn="ctr"/>
                      <a:r>
                        <a:rPr lang="en-US" dirty="0" smtClean="0"/>
                        <a:t>Strengths</a:t>
                      </a:r>
                      <a:endParaRPr lang="en-US" dirty="0"/>
                    </a:p>
                  </a:txBody>
                  <a:tcPr vert="vert270"/>
                </a:tc>
                <a:tc>
                  <a:txBody>
                    <a:bodyPr/>
                    <a:lstStyle/>
                    <a:p>
                      <a:pPr marL="285750" indent="-285750">
                        <a:buFont typeface="Arial" panose="020B0604020202020204" pitchFamily="34" charset="0"/>
                        <a:buChar char="•"/>
                      </a:pPr>
                      <a:r>
                        <a:rPr lang="en-US" dirty="0" smtClean="0"/>
                        <a:t>Powerful</a:t>
                      </a:r>
                    </a:p>
                    <a:p>
                      <a:pPr marL="285750" indent="-285750">
                        <a:buFont typeface="Arial" panose="020B0604020202020204" pitchFamily="34" charset="0"/>
                        <a:buChar char="•"/>
                      </a:pPr>
                      <a:r>
                        <a:rPr lang="en-US" dirty="0" smtClean="0"/>
                        <a:t>Only</a:t>
                      </a:r>
                      <a:r>
                        <a:rPr lang="en-US" baseline="0" dirty="0" smtClean="0"/>
                        <a:t> need one</a:t>
                      </a:r>
                      <a:endParaRPr lang="en-US" dirty="0" smtClean="0"/>
                    </a:p>
                    <a:p>
                      <a:pPr marL="285750" indent="-285750">
                        <a:buFont typeface="Arial" panose="020B0604020202020204" pitchFamily="34" charset="0"/>
                        <a:buChar char="•"/>
                      </a:pPr>
                      <a:r>
                        <a:rPr lang="en-US" dirty="0" smtClean="0"/>
                        <a:t>Control</a:t>
                      </a:r>
                      <a:r>
                        <a:rPr lang="en-US" baseline="0" dirty="0" smtClean="0"/>
                        <a:t> the situation</a:t>
                      </a:r>
                      <a:endParaRPr lang="en-US" dirty="0" smtClean="0"/>
                    </a:p>
                    <a:p>
                      <a:pPr marL="285750" indent="-285750">
                        <a:buFont typeface="Arial" panose="020B0604020202020204" pitchFamily="34" charset="0"/>
                        <a:buChar char="•"/>
                      </a:pPr>
                      <a:r>
                        <a:rPr lang="en-US" dirty="0" smtClean="0"/>
                        <a:t>Aggressive</a:t>
                      </a:r>
                    </a:p>
                    <a:p>
                      <a:endParaRPr lang="en-US" dirty="0" smtClean="0"/>
                    </a:p>
                    <a:p>
                      <a:endParaRPr lang="en-US" dirty="0" smtClean="0"/>
                    </a:p>
                  </a:txBody>
                  <a:tcPr/>
                </a:tc>
                <a:tc>
                  <a:txBody>
                    <a:bodyPr/>
                    <a:lstStyle/>
                    <a:p>
                      <a:pPr marL="285750" indent="-285750">
                        <a:buFont typeface="Arial" panose="020B0604020202020204" pitchFamily="34" charset="0"/>
                        <a:buChar char="•"/>
                      </a:pPr>
                      <a:r>
                        <a:rPr lang="en-US" dirty="0" smtClean="0"/>
                        <a:t>Collective</a:t>
                      </a:r>
                    </a:p>
                    <a:p>
                      <a:pPr marL="285750" indent="-285750">
                        <a:buFont typeface="Arial" panose="020B0604020202020204" pitchFamily="34" charset="0"/>
                        <a:buChar char="•"/>
                      </a:pPr>
                      <a:r>
                        <a:rPr lang="en-US" dirty="0" smtClean="0"/>
                        <a:t>Hold things together</a:t>
                      </a:r>
                    </a:p>
                    <a:p>
                      <a:pPr marL="285750" indent="-285750">
                        <a:buFont typeface="Arial" panose="020B0604020202020204" pitchFamily="34" charset="0"/>
                        <a:buChar char="•"/>
                      </a:pPr>
                      <a:r>
                        <a:rPr lang="en-US" dirty="0" smtClean="0"/>
                        <a:t>Permanent</a:t>
                      </a:r>
                      <a:endParaRPr lang="en-US" dirty="0"/>
                    </a:p>
                  </a:txBody>
                  <a:tcPr/>
                </a:tc>
              </a:tr>
              <a:tr h="117039">
                <a:tc>
                  <a:txBody>
                    <a:bodyPr/>
                    <a:lstStyle/>
                    <a:p>
                      <a:pPr algn="ctr"/>
                      <a:r>
                        <a:rPr lang="en-US" dirty="0" smtClean="0"/>
                        <a:t>Weaknesses</a:t>
                      </a:r>
                      <a:endParaRPr lang="en-US" dirty="0"/>
                    </a:p>
                  </a:txBody>
                  <a:tcPr vert="vert270"/>
                </a:tc>
                <a:tc>
                  <a:txBody>
                    <a:bodyPr/>
                    <a:lstStyle/>
                    <a:p>
                      <a:pPr marL="285750" indent="-285750">
                        <a:buFont typeface="Arial" panose="020B0604020202020204" pitchFamily="34" charset="0"/>
                        <a:buChar char="•"/>
                      </a:pPr>
                      <a:r>
                        <a:rPr lang="en-US" dirty="0" smtClean="0"/>
                        <a:t>Destructive</a:t>
                      </a:r>
                    </a:p>
                    <a:p>
                      <a:pPr marL="285750" indent="-285750">
                        <a:buFont typeface="Arial" panose="020B0604020202020204" pitchFamily="34" charset="0"/>
                        <a:buChar char="•"/>
                      </a:pPr>
                      <a:r>
                        <a:rPr lang="en-US" dirty="0" smtClean="0"/>
                        <a:t>Lonely</a:t>
                      </a:r>
                    </a:p>
                    <a:p>
                      <a:pPr marL="285750" indent="-285750">
                        <a:buFont typeface="Arial" panose="020B0604020202020204" pitchFamily="34" charset="0"/>
                        <a:buChar char="•"/>
                      </a:pPr>
                      <a:endParaRPr lang="en-US" dirty="0" smtClean="0"/>
                    </a:p>
                    <a:p>
                      <a:endParaRPr lang="en-US" dirty="0" smtClean="0"/>
                    </a:p>
                    <a:p>
                      <a:endParaRPr lang="en-US" dirty="0" smtClean="0"/>
                    </a:p>
                    <a:p>
                      <a:endParaRPr lang="en-US" dirty="0" smtClean="0"/>
                    </a:p>
                    <a:p>
                      <a:endParaRPr lang="en-US" dirty="0" smtClean="0"/>
                    </a:p>
                  </a:txBody>
                  <a:tcPr/>
                </a:tc>
                <a:tc>
                  <a:txBody>
                    <a:bodyPr/>
                    <a:lstStyle/>
                    <a:p>
                      <a:pPr marL="285750" indent="-285750">
                        <a:buFont typeface="Arial" panose="020B0604020202020204" pitchFamily="34" charset="0"/>
                        <a:buChar char="•"/>
                      </a:pPr>
                      <a:r>
                        <a:rPr lang="en-US" dirty="0" smtClean="0"/>
                        <a:t>Get hit</a:t>
                      </a:r>
                    </a:p>
                    <a:p>
                      <a:pPr marL="285750" indent="-285750">
                        <a:buFont typeface="Arial" panose="020B0604020202020204" pitchFamily="34" charset="0"/>
                        <a:buChar char="•"/>
                      </a:pPr>
                      <a:r>
                        <a:rPr lang="en-US" dirty="0" smtClean="0"/>
                        <a:t>Can</a:t>
                      </a:r>
                      <a:r>
                        <a:rPr lang="en-US" baseline="0" dirty="0" smtClean="0"/>
                        <a:t> be bent</a:t>
                      </a:r>
                    </a:p>
                    <a:p>
                      <a:pPr marL="285750" indent="-285750">
                        <a:buFont typeface="Arial" panose="020B0604020202020204" pitchFamily="34" charset="0"/>
                        <a:buChar char="•"/>
                      </a:pPr>
                      <a:r>
                        <a:rPr lang="en-US" baseline="0" dirty="0" smtClean="0"/>
                        <a:t>Not important alone</a:t>
                      </a:r>
                    </a:p>
                    <a:p>
                      <a:pPr marL="285750" indent="-285750">
                        <a:buFont typeface="Arial" panose="020B0604020202020204" pitchFamily="34" charset="0"/>
                        <a:buChar char="•"/>
                      </a:pPr>
                      <a:r>
                        <a:rPr lang="en-US" baseline="0" dirty="0" smtClean="0"/>
                        <a:t>Passive</a:t>
                      </a:r>
                      <a:endParaRPr lang="en-US" dirty="0"/>
                    </a:p>
                  </a:txBody>
                  <a:tcPr/>
                </a:tc>
              </a:tr>
            </a:tbl>
          </a:graphicData>
        </a:graphic>
      </p:graphicFrame>
    </p:spTree>
    <p:extLst>
      <p:ext uri="{BB962C8B-B14F-4D97-AF65-F5344CB8AC3E}">
        <p14:creationId xmlns:p14="http://schemas.microsoft.com/office/powerpoint/2010/main" val="334916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Cont’d: Drafting</a:t>
            </a:r>
            <a:endParaRPr lang="en-US" dirty="0"/>
          </a:p>
        </p:txBody>
      </p:sp>
      <p:sp>
        <p:nvSpPr>
          <p:cNvPr id="3" name="Content Placeholder 2"/>
          <p:cNvSpPr>
            <a:spLocks noGrp="1"/>
          </p:cNvSpPr>
          <p:nvPr>
            <p:ph idx="1"/>
          </p:nvPr>
        </p:nvSpPr>
        <p:spPr/>
        <p:txBody>
          <a:bodyPr/>
          <a:lstStyle/>
          <a:p>
            <a:r>
              <a:rPr lang="en-US" dirty="0" smtClean="0"/>
              <a:t>Raise the question: Now that we’ve had this discussion, which would you rather be? Why? In your own words, what is good about being a hammer? What is bad? A nail—good and bad?</a:t>
            </a:r>
          </a:p>
          <a:p>
            <a:r>
              <a:rPr lang="en-US" dirty="0" smtClean="0"/>
              <a:t>Let’s write! (Have students write freely and do their best. We are not going to grade this yet)</a:t>
            </a:r>
          </a:p>
          <a:p>
            <a:r>
              <a:rPr lang="en-US" dirty="0" smtClean="0"/>
              <a:t>Allow students 20 minutes to write. Circulate among students as they write, answering questions, and asking to read what has been written. When a great sentence is written, stop and share it with the class. Be encouraging but not directive.</a:t>
            </a:r>
          </a:p>
        </p:txBody>
      </p:sp>
    </p:spTree>
    <p:extLst>
      <p:ext uri="{BB962C8B-B14F-4D97-AF65-F5344CB8AC3E}">
        <p14:creationId xmlns:p14="http://schemas.microsoft.com/office/powerpoint/2010/main" val="3835270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Stop toward the end of the first hour or beginning of second hour to discuss some possible sentence structures; generate some model sentences using these:</a:t>
            </a:r>
          </a:p>
          <a:p>
            <a:pPr lvl="1"/>
            <a:r>
              <a:rPr lang="en-US" dirty="0" smtClean="0"/>
              <a:t>On one hand, ….; but on the other, ….</a:t>
            </a:r>
          </a:p>
          <a:p>
            <a:pPr lvl="1"/>
            <a:r>
              <a:rPr lang="en-US" dirty="0" smtClean="0"/>
              <a:t>Whereas hammers…., nails….</a:t>
            </a:r>
          </a:p>
          <a:p>
            <a:pPr lvl="1"/>
            <a:r>
              <a:rPr lang="en-US" dirty="0" smtClean="0"/>
              <a:t>Although nails …, hammers….</a:t>
            </a:r>
          </a:p>
          <a:p>
            <a:pPr lvl="1"/>
            <a:r>
              <a:rPr lang="en-US" dirty="0" smtClean="0"/>
              <a:t>Hammers are…., but nails….</a:t>
            </a:r>
          </a:p>
          <a:p>
            <a:pPr lvl="1"/>
            <a:r>
              <a:rPr lang="en-US" dirty="0" smtClean="0"/>
              <a:t>Nails….; however, hammers….</a:t>
            </a:r>
          </a:p>
          <a:p>
            <a:r>
              <a:rPr lang="en-US" dirty="0" smtClean="0"/>
              <a:t>Use the Would You Rather? Examples to illustrate how to compose </a:t>
            </a:r>
            <a:r>
              <a:rPr lang="en-US" smtClean="0"/>
              <a:t>the paragraph.</a:t>
            </a:r>
          </a:p>
          <a:p>
            <a:r>
              <a:rPr lang="en-US" dirty="0" smtClean="0"/>
              <a:t>Allow students to continue writing to the end of the period. The instructor may collect the papers or assign them to be completed as drafts and brought to class the next week.</a:t>
            </a:r>
          </a:p>
          <a:p>
            <a:pPr lvl="1"/>
            <a:endParaRPr lang="en-US" dirty="0"/>
          </a:p>
        </p:txBody>
      </p:sp>
    </p:spTree>
    <p:extLst>
      <p:ext uri="{BB962C8B-B14F-4D97-AF65-F5344CB8AC3E}">
        <p14:creationId xmlns:p14="http://schemas.microsoft.com/office/powerpoint/2010/main" val="2968534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460</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Paragraph Writing, Week 3</vt:lpstr>
      <vt:lpstr>Overview</vt:lpstr>
      <vt:lpstr>First Hour: Prewriting</vt:lpstr>
      <vt:lpstr>First Hour, Cont’d: Drafting</vt:lpstr>
      <vt:lpstr>Second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Would You Rather Be a Hammer or a Nail?</dc:title>
  <dc:creator>Mark Dressman</dc:creator>
  <cp:lastModifiedBy>Mark Dressman</cp:lastModifiedBy>
  <cp:revision>9</cp:revision>
  <dcterms:created xsi:type="dcterms:W3CDTF">2014-09-23T22:04:04Z</dcterms:created>
  <dcterms:modified xsi:type="dcterms:W3CDTF">2015-10-02T09:39:03Z</dcterms:modified>
</cp:coreProperties>
</file>