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321F18-5013-4C6D-A750-422915C453AC}"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126E3-632A-4CBD-A983-CC8000A8F5A9}" type="slidenum">
              <a:rPr lang="en-US" smtClean="0"/>
              <a:t>‹#›</a:t>
            </a:fld>
            <a:endParaRPr lang="en-US"/>
          </a:p>
        </p:txBody>
      </p:sp>
    </p:spTree>
    <p:extLst>
      <p:ext uri="{BB962C8B-B14F-4D97-AF65-F5344CB8AC3E}">
        <p14:creationId xmlns:p14="http://schemas.microsoft.com/office/powerpoint/2010/main" val="1847905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21F18-5013-4C6D-A750-422915C453AC}"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126E3-632A-4CBD-A983-CC8000A8F5A9}" type="slidenum">
              <a:rPr lang="en-US" smtClean="0"/>
              <a:t>‹#›</a:t>
            </a:fld>
            <a:endParaRPr lang="en-US"/>
          </a:p>
        </p:txBody>
      </p:sp>
    </p:spTree>
    <p:extLst>
      <p:ext uri="{BB962C8B-B14F-4D97-AF65-F5344CB8AC3E}">
        <p14:creationId xmlns:p14="http://schemas.microsoft.com/office/powerpoint/2010/main" val="271860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21F18-5013-4C6D-A750-422915C453AC}"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126E3-632A-4CBD-A983-CC8000A8F5A9}" type="slidenum">
              <a:rPr lang="en-US" smtClean="0"/>
              <a:t>‹#›</a:t>
            </a:fld>
            <a:endParaRPr lang="en-US"/>
          </a:p>
        </p:txBody>
      </p:sp>
    </p:spTree>
    <p:extLst>
      <p:ext uri="{BB962C8B-B14F-4D97-AF65-F5344CB8AC3E}">
        <p14:creationId xmlns:p14="http://schemas.microsoft.com/office/powerpoint/2010/main" val="3226859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21F18-5013-4C6D-A750-422915C453AC}"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126E3-632A-4CBD-A983-CC8000A8F5A9}" type="slidenum">
              <a:rPr lang="en-US" smtClean="0"/>
              <a:t>‹#›</a:t>
            </a:fld>
            <a:endParaRPr lang="en-US"/>
          </a:p>
        </p:txBody>
      </p:sp>
    </p:spTree>
    <p:extLst>
      <p:ext uri="{BB962C8B-B14F-4D97-AF65-F5344CB8AC3E}">
        <p14:creationId xmlns:p14="http://schemas.microsoft.com/office/powerpoint/2010/main" val="105547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321F18-5013-4C6D-A750-422915C453AC}"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126E3-632A-4CBD-A983-CC8000A8F5A9}" type="slidenum">
              <a:rPr lang="en-US" smtClean="0"/>
              <a:t>‹#›</a:t>
            </a:fld>
            <a:endParaRPr lang="en-US"/>
          </a:p>
        </p:txBody>
      </p:sp>
    </p:spTree>
    <p:extLst>
      <p:ext uri="{BB962C8B-B14F-4D97-AF65-F5344CB8AC3E}">
        <p14:creationId xmlns:p14="http://schemas.microsoft.com/office/powerpoint/2010/main" val="274867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321F18-5013-4C6D-A750-422915C453AC}"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126E3-632A-4CBD-A983-CC8000A8F5A9}" type="slidenum">
              <a:rPr lang="en-US" smtClean="0"/>
              <a:t>‹#›</a:t>
            </a:fld>
            <a:endParaRPr lang="en-US"/>
          </a:p>
        </p:txBody>
      </p:sp>
    </p:spTree>
    <p:extLst>
      <p:ext uri="{BB962C8B-B14F-4D97-AF65-F5344CB8AC3E}">
        <p14:creationId xmlns:p14="http://schemas.microsoft.com/office/powerpoint/2010/main" val="1996992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321F18-5013-4C6D-A750-422915C453AC}" type="datetimeFigureOut">
              <a:rPr lang="en-US" smtClean="0"/>
              <a:t>10/2/2015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6126E3-632A-4CBD-A983-CC8000A8F5A9}" type="slidenum">
              <a:rPr lang="en-US" smtClean="0"/>
              <a:t>‹#›</a:t>
            </a:fld>
            <a:endParaRPr lang="en-US"/>
          </a:p>
        </p:txBody>
      </p:sp>
    </p:spTree>
    <p:extLst>
      <p:ext uri="{BB962C8B-B14F-4D97-AF65-F5344CB8AC3E}">
        <p14:creationId xmlns:p14="http://schemas.microsoft.com/office/powerpoint/2010/main" val="45039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321F18-5013-4C6D-A750-422915C453AC}" type="datetimeFigureOut">
              <a:rPr lang="en-US" smtClean="0"/>
              <a:t>10/2/2015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6126E3-632A-4CBD-A983-CC8000A8F5A9}" type="slidenum">
              <a:rPr lang="en-US" smtClean="0"/>
              <a:t>‹#›</a:t>
            </a:fld>
            <a:endParaRPr lang="en-US"/>
          </a:p>
        </p:txBody>
      </p:sp>
    </p:spTree>
    <p:extLst>
      <p:ext uri="{BB962C8B-B14F-4D97-AF65-F5344CB8AC3E}">
        <p14:creationId xmlns:p14="http://schemas.microsoft.com/office/powerpoint/2010/main" val="1771250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21F18-5013-4C6D-A750-422915C453AC}" type="datetimeFigureOut">
              <a:rPr lang="en-US" smtClean="0"/>
              <a:t>10/2/2015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6126E3-632A-4CBD-A983-CC8000A8F5A9}" type="slidenum">
              <a:rPr lang="en-US" smtClean="0"/>
              <a:t>‹#›</a:t>
            </a:fld>
            <a:endParaRPr lang="en-US"/>
          </a:p>
        </p:txBody>
      </p:sp>
    </p:spTree>
    <p:extLst>
      <p:ext uri="{BB962C8B-B14F-4D97-AF65-F5344CB8AC3E}">
        <p14:creationId xmlns:p14="http://schemas.microsoft.com/office/powerpoint/2010/main" val="146664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321F18-5013-4C6D-A750-422915C453AC}"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126E3-632A-4CBD-A983-CC8000A8F5A9}" type="slidenum">
              <a:rPr lang="en-US" smtClean="0"/>
              <a:t>‹#›</a:t>
            </a:fld>
            <a:endParaRPr lang="en-US"/>
          </a:p>
        </p:txBody>
      </p:sp>
    </p:spTree>
    <p:extLst>
      <p:ext uri="{BB962C8B-B14F-4D97-AF65-F5344CB8AC3E}">
        <p14:creationId xmlns:p14="http://schemas.microsoft.com/office/powerpoint/2010/main" val="795942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321F18-5013-4C6D-A750-422915C453AC}"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126E3-632A-4CBD-A983-CC8000A8F5A9}" type="slidenum">
              <a:rPr lang="en-US" smtClean="0"/>
              <a:t>‹#›</a:t>
            </a:fld>
            <a:endParaRPr lang="en-US"/>
          </a:p>
        </p:txBody>
      </p:sp>
    </p:spTree>
    <p:extLst>
      <p:ext uri="{BB962C8B-B14F-4D97-AF65-F5344CB8AC3E}">
        <p14:creationId xmlns:p14="http://schemas.microsoft.com/office/powerpoint/2010/main" val="159897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321F18-5013-4C6D-A750-422915C453AC}" type="datetimeFigureOut">
              <a:rPr lang="en-US" smtClean="0"/>
              <a:t>10/2/2015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126E3-632A-4CBD-A983-CC8000A8F5A9}" type="slidenum">
              <a:rPr lang="en-US" smtClean="0"/>
              <a:t>‹#›</a:t>
            </a:fld>
            <a:endParaRPr lang="en-US"/>
          </a:p>
        </p:txBody>
      </p:sp>
    </p:spTree>
    <p:extLst>
      <p:ext uri="{BB962C8B-B14F-4D97-AF65-F5344CB8AC3E}">
        <p14:creationId xmlns:p14="http://schemas.microsoft.com/office/powerpoint/2010/main" val="714085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Paragraph Writing, Week 10</a:t>
            </a:r>
            <a:endParaRPr lang="en-US" dirty="0"/>
          </a:p>
        </p:txBody>
      </p:sp>
      <p:sp>
        <p:nvSpPr>
          <p:cNvPr id="3" name="Subtitle 2"/>
          <p:cNvSpPr>
            <a:spLocks noGrp="1"/>
          </p:cNvSpPr>
          <p:nvPr>
            <p:ph type="subTitle" idx="1"/>
          </p:nvPr>
        </p:nvSpPr>
        <p:spPr/>
        <p:txBody>
          <a:bodyPr/>
          <a:lstStyle/>
          <a:p>
            <a:r>
              <a:rPr lang="en-US" dirty="0" smtClean="0"/>
              <a:t>Expressing an Opinion, Pt. 1</a:t>
            </a:r>
            <a:endParaRPr lang="en-US" dirty="0"/>
          </a:p>
        </p:txBody>
      </p:sp>
    </p:spTree>
    <p:extLst>
      <p:ext uri="{BB962C8B-B14F-4D97-AF65-F5344CB8AC3E}">
        <p14:creationId xmlns:p14="http://schemas.microsoft.com/office/powerpoint/2010/main" val="171323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marL="0" indent="0">
              <a:buNone/>
            </a:pPr>
            <a:r>
              <a:rPr lang="en-US" dirty="0" smtClean="0"/>
              <a:t>In this first of a two-week activity, students will brainstorm ideas for expressing their personal opinion about one of three topics. </a:t>
            </a:r>
          </a:p>
          <a:p>
            <a:pPr marL="0" indent="0">
              <a:buNone/>
            </a:pPr>
            <a:r>
              <a:rPr lang="en-US" dirty="0" smtClean="0"/>
              <a:t>This will be a multi-paragraph assignment that builds on topics and structures acquired in previous weeks.</a:t>
            </a:r>
          </a:p>
          <a:p>
            <a:pPr marL="0" indent="0">
              <a:buNone/>
            </a:pPr>
            <a:r>
              <a:rPr lang="en-US" dirty="0" smtClean="0"/>
              <a:t>In this first week, students will brainstorm ideas as a class on three topics. They will then select one these topics and begin to organize their ideas for an essay of 3 or more paragraphs.</a:t>
            </a:r>
          </a:p>
          <a:p>
            <a:pPr marL="0" indent="0">
              <a:buNone/>
            </a:pPr>
            <a:r>
              <a:rPr lang="en-US" dirty="0" smtClean="0"/>
              <a:t>Toward the end of the class, students will begin to draft their essays. They will need to bring a full draft of their essay to class the following week.</a:t>
            </a:r>
            <a:endParaRPr lang="en-US" dirty="0"/>
          </a:p>
        </p:txBody>
      </p:sp>
    </p:spTree>
    <p:extLst>
      <p:ext uri="{BB962C8B-B14F-4D97-AF65-F5344CB8AC3E}">
        <p14:creationId xmlns:p14="http://schemas.microsoft.com/office/powerpoint/2010/main" val="351252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a:t>
            </a:r>
            <a:endParaRPr lang="en-US" dirty="0"/>
          </a:p>
        </p:txBody>
      </p:sp>
      <p:sp>
        <p:nvSpPr>
          <p:cNvPr id="3" name="Content Placeholder 2"/>
          <p:cNvSpPr>
            <a:spLocks noGrp="1"/>
          </p:cNvSpPr>
          <p:nvPr>
            <p:ph idx="1"/>
          </p:nvPr>
        </p:nvSpPr>
        <p:spPr>
          <a:xfrm>
            <a:off x="838200" y="1405000"/>
            <a:ext cx="10515600" cy="5068951"/>
          </a:xfrm>
        </p:spPr>
        <p:txBody>
          <a:bodyPr>
            <a:normAutofit fontScale="92500" lnSpcReduction="10000"/>
          </a:bodyPr>
          <a:lstStyle/>
          <a:p>
            <a:r>
              <a:rPr lang="en-US" dirty="0" smtClean="0"/>
              <a:t>Introduce the topic of writing an essay expressing your opinion. When someone expresses their opinion, what is their goal? (Convince others, “get something off their chest,” etc.)</a:t>
            </a:r>
          </a:p>
          <a:p>
            <a:r>
              <a:rPr lang="en-US" dirty="0" smtClean="0"/>
              <a:t>Introduce one of three possible topics:</a:t>
            </a:r>
            <a:r>
              <a:rPr lang="en-US" dirty="0"/>
              <a:t> </a:t>
            </a:r>
            <a:r>
              <a:rPr lang="en-US" dirty="0" smtClean="0"/>
              <a:t>a) How could Moroccan television be improved?; b) How would you change Moroccan universities to improve them?; c) What should be the official language(s) of Morocco?</a:t>
            </a:r>
          </a:p>
          <a:p>
            <a:r>
              <a:rPr lang="en-US" dirty="0" smtClean="0"/>
              <a:t>Divide the class into thirds, and have each section brainstorm for a different topic (10 minutes). Ask them to share and post the ideas on the board in three columns.</a:t>
            </a:r>
          </a:p>
          <a:p>
            <a:r>
              <a:rPr lang="en-US" dirty="0" smtClean="0"/>
              <a:t>Give the assignment: Students are to write a multi-paragraph essay expressing their opinion on one of these topics. But before they write, they need to organize their ideas in an outline.</a:t>
            </a:r>
            <a:br>
              <a:rPr lang="en-US" dirty="0" smtClean="0"/>
            </a:br>
            <a:endParaRPr lang="en-US" dirty="0"/>
          </a:p>
        </p:txBody>
      </p:sp>
    </p:spTree>
    <p:extLst>
      <p:ext uri="{BB962C8B-B14F-4D97-AF65-F5344CB8AC3E}">
        <p14:creationId xmlns:p14="http://schemas.microsoft.com/office/powerpoint/2010/main" val="2252791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 Cont’d</a:t>
            </a:r>
            <a:endParaRPr lang="en-US" dirty="0"/>
          </a:p>
        </p:txBody>
      </p:sp>
      <p:sp>
        <p:nvSpPr>
          <p:cNvPr id="3" name="Content Placeholder 2"/>
          <p:cNvSpPr>
            <a:spLocks noGrp="1"/>
          </p:cNvSpPr>
          <p:nvPr>
            <p:ph idx="1"/>
          </p:nvPr>
        </p:nvSpPr>
        <p:spPr>
          <a:xfrm>
            <a:off x="838200" y="1563624"/>
            <a:ext cx="10515600" cy="4613339"/>
          </a:xfrm>
        </p:spPr>
        <p:txBody>
          <a:bodyPr/>
          <a:lstStyle/>
          <a:p>
            <a:r>
              <a:rPr lang="en-US" dirty="0" smtClean="0"/>
              <a:t>See handout, Example Week 10: Paragraph Writing. Go over handout, note the structure of the essay and its organization into paragraphs. </a:t>
            </a:r>
          </a:p>
          <a:p>
            <a:r>
              <a:rPr lang="en-US" dirty="0" smtClean="0"/>
              <a:t>Have students write an essay for expressing their ideas and opinion. What should go in the Introduction? What will their first point be? How they answer possible challenges to their argument? How can they provide detail for their ideas? How will they conclude?</a:t>
            </a:r>
          </a:p>
          <a:p>
            <a:r>
              <a:rPr lang="en-US" dirty="0" smtClean="0"/>
              <a:t>As students write their outlines, circulate, looking for good examples. At the end of the hour, discuss those examples with the whole class.</a:t>
            </a:r>
          </a:p>
          <a:p>
            <a:endParaRPr lang="en-US" dirty="0"/>
          </a:p>
        </p:txBody>
      </p:sp>
    </p:spTree>
    <p:extLst>
      <p:ext uri="{BB962C8B-B14F-4D97-AF65-F5344CB8AC3E}">
        <p14:creationId xmlns:p14="http://schemas.microsoft.com/office/powerpoint/2010/main" val="1724710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Hour</a:t>
            </a:r>
            <a:endParaRPr lang="en-US" dirty="0"/>
          </a:p>
        </p:txBody>
      </p:sp>
      <p:sp>
        <p:nvSpPr>
          <p:cNvPr id="3" name="Content Placeholder 2"/>
          <p:cNvSpPr>
            <a:spLocks noGrp="1"/>
          </p:cNvSpPr>
          <p:nvPr>
            <p:ph idx="1"/>
          </p:nvPr>
        </p:nvSpPr>
        <p:spPr/>
        <p:txBody>
          <a:bodyPr/>
          <a:lstStyle/>
          <a:p>
            <a:r>
              <a:rPr lang="en-US" dirty="0" smtClean="0"/>
              <a:t>Have students begin to write their essays. Remind them to write in paragraphs and to follow their outlines. </a:t>
            </a:r>
          </a:p>
          <a:p>
            <a:r>
              <a:rPr lang="en-US" dirty="0" smtClean="0"/>
              <a:t>Circulate among students. Stop every 15 minutes and read aloud one or two good introductions, then one or two good second paragraphs, one or two good third paragraphs and so on, and then one or two good conclusions.</a:t>
            </a:r>
          </a:p>
          <a:p>
            <a:r>
              <a:rPr lang="en-US" dirty="0" smtClean="0"/>
              <a:t>Assign the students to complete their drafts by next week and bring them </a:t>
            </a:r>
            <a:r>
              <a:rPr lang="en-US" smtClean="0"/>
              <a:t>to class.</a:t>
            </a:r>
            <a:endParaRPr lang="en-US" dirty="0"/>
          </a:p>
        </p:txBody>
      </p:sp>
    </p:spTree>
    <p:extLst>
      <p:ext uri="{BB962C8B-B14F-4D97-AF65-F5344CB8AC3E}">
        <p14:creationId xmlns:p14="http://schemas.microsoft.com/office/powerpoint/2010/main" val="468991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355</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Paragraph Writing, Week 10</vt:lpstr>
      <vt:lpstr>Overview</vt:lpstr>
      <vt:lpstr>First Hour</vt:lpstr>
      <vt:lpstr>First Hour, Cont’d</vt:lpstr>
      <vt:lpstr>Second Hour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 Writing, Week 10</dc:title>
  <dc:creator>Mark Dressman</dc:creator>
  <cp:lastModifiedBy>Mark Dressman</cp:lastModifiedBy>
  <cp:revision>3</cp:revision>
  <dcterms:created xsi:type="dcterms:W3CDTF">2015-10-02T16:00:45Z</dcterms:created>
  <dcterms:modified xsi:type="dcterms:W3CDTF">2015-10-02T16:44:09Z</dcterms:modified>
</cp:coreProperties>
</file>