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48F1-5D4F-43A4-A6CC-3717B7FC170F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8204-EDA7-411A-BB9C-9B6F10E1C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41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48F1-5D4F-43A4-A6CC-3717B7FC170F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8204-EDA7-411A-BB9C-9B6F10E1C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2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48F1-5D4F-43A4-A6CC-3717B7FC170F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8204-EDA7-411A-BB9C-9B6F10E1C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83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48F1-5D4F-43A4-A6CC-3717B7FC170F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8204-EDA7-411A-BB9C-9B6F10E1C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51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48F1-5D4F-43A4-A6CC-3717B7FC170F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8204-EDA7-411A-BB9C-9B6F10E1C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193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48F1-5D4F-43A4-A6CC-3717B7FC170F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8204-EDA7-411A-BB9C-9B6F10E1C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00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48F1-5D4F-43A4-A6CC-3717B7FC170F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8204-EDA7-411A-BB9C-9B6F10E1C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87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48F1-5D4F-43A4-A6CC-3717B7FC170F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8204-EDA7-411A-BB9C-9B6F10E1C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58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48F1-5D4F-43A4-A6CC-3717B7FC170F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8204-EDA7-411A-BB9C-9B6F10E1C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0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48F1-5D4F-43A4-A6CC-3717B7FC170F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8204-EDA7-411A-BB9C-9B6F10E1C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19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48F1-5D4F-43A4-A6CC-3717B7FC170F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8204-EDA7-411A-BB9C-9B6F10E1C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79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748F1-5D4F-43A4-A6CC-3717B7FC170F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D8204-EDA7-411A-BB9C-9B6F10E1C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2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Paragraph Writing, Week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Introductions and Comparing </a:t>
            </a:r>
            <a:r>
              <a:rPr lang="en-US" sz="3200" dirty="0" err="1" smtClean="0"/>
              <a:t>Eid</a:t>
            </a:r>
            <a:r>
              <a:rPr lang="en-US" sz="3200" dirty="0" smtClean="0"/>
              <a:t> in Morocco and Oman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83517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In this first class meeting, there are two goals. The first is to get a “baseline” measure of each student’s writing ability. Students will be asked to write a simple paragraph in which they introduce themselves, giving their names, where they live, where their family comes from, and telling why they are interested in English.</a:t>
            </a:r>
          </a:p>
          <a:p>
            <a:pPr marL="0" indent="0">
              <a:buNone/>
            </a:pPr>
            <a:r>
              <a:rPr lang="en-US" dirty="0" smtClean="0"/>
              <a:t>The second goal is a simple writing task in which students compare and contrast information about </a:t>
            </a:r>
            <a:r>
              <a:rPr lang="en-US" dirty="0" err="1" smtClean="0"/>
              <a:t>Eid</a:t>
            </a:r>
            <a:r>
              <a:rPr lang="en-US" dirty="0" smtClean="0"/>
              <a:t> Al </a:t>
            </a:r>
            <a:r>
              <a:rPr lang="en-US" dirty="0" err="1" smtClean="0"/>
              <a:t>Adha</a:t>
            </a:r>
            <a:r>
              <a:rPr lang="en-US" dirty="0" smtClean="0"/>
              <a:t> in Morocco and Oman. Students will brainstorm as a whole class the customs of </a:t>
            </a:r>
            <a:r>
              <a:rPr lang="en-US" dirty="0" err="1" smtClean="0"/>
              <a:t>Eid</a:t>
            </a:r>
            <a:r>
              <a:rPr lang="en-US" dirty="0" smtClean="0"/>
              <a:t> in Morocco. One quarter of the class will each read a different news article on </a:t>
            </a:r>
            <a:r>
              <a:rPr lang="en-US" dirty="0" err="1" smtClean="0"/>
              <a:t>Eid</a:t>
            </a:r>
            <a:r>
              <a:rPr lang="en-US" dirty="0" smtClean="0"/>
              <a:t> in Oman and report to the whole class differences and similarities. The students will order these differences, write a single topic sentence as a class, and then practice writing sentences using comparative and contrastive structures.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261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Hour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Introductions to the class; description of the overall course and syllabus.</a:t>
            </a:r>
          </a:p>
          <a:p>
            <a:r>
              <a:rPr lang="en-US" dirty="0" smtClean="0"/>
              <a:t>Ask each student to take out a sheet of paper and write a single paragraph introducing themselves. The paragraph should include:</a:t>
            </a:r>
          </a:p>
          <a:p>
            <a:pPr lvl="1"/>
            <a:r>
              <a:rPr lang="en-US" dirty="0" smtClean="0"/>
              <a:t>The student’s name;</a:t>
            </a:r>
          </a:p>
          <a:p>
            <a:pPr lvl="1"/>
            <a:r>
              <a:rPr lang="en-US" dirty="0" smtClean="0"/>
              <a:t>Part of town he/she lives in;</a:t>
            </a:r>
          </a:p>
          <a:p>
            <a:pPr lvl="1"/>
            <a:r>
              <a:rPr lang="en-US" dirty="0" smtClean="0"/>
              <a:t>Where his/her family is from (Rabat, Sale, or other)</a:t>
            </a:r>
          </a:p>
          <a:p>
            <a:pPr lvl="1"/>
            <a:r>
              <a:rPr lang="en-US" dirty="0" smtClean="0"/>
              <a:t>Why the student is interested in English;</a:t>
            </a:r>
          </a:p>
          <a:p>
            <a:pPr lvl="1"/>
            <a:r>
              <a:rPr lang="en-US" dirty="0" smtClean="0"/>
              <a:t>What is the student’s career goal?</a:t>
            </a:r>
          </a:p>
          <a:p>
            <a:r>
              <a:rPr lang="en-US" dirty="0" smtClean="0"/>
              <a:t>Collect these papers; make sure every student writes his/her name.</a:t>
            </a:r>
          </a:p>
        </p:txBody>
      </p:sp>
    </p:spTree>
    <p:extLst>
      <p:ext uri="{BB962C8B-B14F-4D97-AF65-F5344CB8AC3E}">
        <p14:creationId xmlns:p14="http://schemas.microsoft.com/office/powerpoint/2010/main" val="2351173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121152" cy="924179"/>
          </a:xfrm>
        </p:spPr>
        <p:txBody>
          <a:bodyPr>
            <a:normAutofit/>
          </a:bodyPr>
          <a:lstStyle/>
          <a:p>
            <a:r>
              <a:rPr lang="en-US" dirty="0" smtClean="0"/>
              <a:t>Second Hour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8176"/>
            <a:ext cx="2801112" cy="4768787"/>
          </a:xfrm>
        </p:spPr>
        <p:txBody>
          <a:bodyPr>
            <a:normAutofit/>
          </a:bodyPr>
          <a:lstStyle/>
          <a:p>
            <a:r>
              <a:rPr lang="en-US" sz="1600" dirty="0" smtClean="0"/>
              <a:t>Put a chart on the board that looks like the one on the right.</a:t>
            </a:r>
          </a:p>
          <a:p>
            <a:r>
              <a:rPr lang="en-US" sz="1600" dirty="0" smtClean="0"/>
              <a:t>Have students brainstorm </a:t>
            </a:r>
            <a:r>
              <a:rPr lang="en-US" sz="1600" dirty="0" err="1" smtClean="0"/>
              <a:t>Eid</a:t>
            </a:r>
            <a:r>
              <a:rPr lang="en-US" sz="1600" dirty="0" smtClean="0"/>
              <a:t> customs in Morocco.</a:t>
            </a:r>
          </a:p>
          <a:p>
            <a:r>
              <a:rPr lang="en-US" sz="1600" dirty="0" smtClean="0"/>
              <a:t>Ask students if they think </a:t>
            </a:r>
            <a:r>
              <a:rPr lang="en-US" sz="1600" dirty="0" err="1" smtClean="0"/>
              <a:t>Eid</a:t>
            </a:r>
            <a:r>
              <a:rPr lang="en-US" sz="1600" dirty="0" smtClean="0"/>
              <a:t> is the same everywhere; discuss.</a:t>
            </a:r>
          </a:p>
          <a:p>
            <a:r>
              <a:rPr lang="en-US" sz="1600" dirty="0" smtClean="0"/>
              <a:t>Distribute one reading per section to four sections of the class (four sections each have a different reading). Students are to read in pairs to look for similarities and difference between </a:t>
            </a:r>
            <a:r>
              <a:rPr lang="en-US" sz="1600" dirty="0" err="1" smtClean="0"/>
              <a:t>Eid</a:t>
            </a:r>
            <a:r>
              <a:rPr lang="en-US" sz="1600" dirty="0" smtClean="0"/>
              <a:t> in Morocco and Oman.</a:t>
            </a:r>
          </a:p>
          <a:p>
            <a:r>
              <a:rPr lang="en-US" sz="1600" dirty="0" smtClean="0"/>
              <a:t>Share differences; record on the board.</a:t>
            </a:r>
          </a:p>
          <a:p>
            <a:endParaRPr lang="en-US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842680"/>
              </p:ext>
            </p:extLst>
          </p:nvPr>
        </p:nvGraphicFramePr>
        <p:xfrm>
          <a:off x="4160519" y="719667"/>
          <a:ext cx="7193280" cy="5522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7760"/>
                <a:gridCol w="2397760"/>
                <a:gridCol w="2397760"/>
              </a:tblGrid>
              <a:tr h="278121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Eid</a:t>
                      </a:r>
                      <a:r>
                        <a:rPr lang="en-US" dirty="0" smtClean="0"/>
                        <a:t> in Morocco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Similarities</a:t>
                      </a:r>
                      <a:r>
                        <a:rPr lang="en-US" baseline="0" dirty="0" smtClean="0"/>
                        <a:t> with Oman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Differences with Oman</a:t>
                      </a:r>
                      <a:endParaRPr lang="en-US" dirty="0"/>
                    </a:p>
                  </a:txBody>
                  <a:tcPr/>
                </a:tc>
              </a:tr>
              <a:tr h="46880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6880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880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880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880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880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880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688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688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688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688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54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Hour, Cont’d.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Discuss how to compare and contrast these (horizontally or vertically), i.e., all the similarities first, then all the differences; or group by topic (food, money, clothes) and name similarities and differences.</a:t>
            </a:r>
          </a:p>
          <a:p>
            <a:r>
              <a:rPr lang="en-US" dirty="0" smtClean="0"/>
              <a:t>Write one topic sentence to begin the paragraph; explore as a class how to use comparative and contrastive structures:</a:t>
            </a:r>
          </a:p>
          <a:p>
            <a:pPr lvl="1"/>
            <a:r>
              <a:rPr lang="en-US" dirty="0" smtClean="0"/>
              <a:t>Structures for contrast: Although…, ; …., but ….; on one hand…., but on the other….; Whereas …., …..</a:t>
            </a:r>
          </a:p>
          <a:p>
            <a:pPr lvl="1"/>
            <a:r>
              <a:rPr lang="en-US" dirty="0" smtClean="0"/>
              <a:t>Structures for comparison: Both….; Just as…., ….; …..; similarly, ….; As in Morocco, ….</a:t>
            </a:r>
          </a:p>
          <a:p>
            <a:r>
              <a:rPr lang="en-US" dirty="0" smtClean="0"/>
              <a:t>Assign students to take notes and write a paragraph of their own for next week.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152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477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Paragraph Writing, Week 1</vt:lpstr>
      <vt:lpstr>Overview</vt:lpstr>
      <vt:lpstr>First Hour</vt:lpstr>
      <vt:lpstr>Second Hour</vt:lpstr>
      <vt:lpstr>Second Hour, Cont’d.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Paragraph Writing, Week 1</dc:title>
  <dc:creator>Mark Dressman</dc:creator>
  <cp:lastModifiedBy>Mark Dressman</cp:lastModifiedBy>
  <cp:revision>3</cp:revision>
  <dcterms:created xsi:type="dcterms:W3CDTF">2015-10-01T13:07:38Z</dcterms:created>
  <dcterms:modified xsi:type="dcterms:W3CDTF">2015-10-01T13:21:05Z</dcterms:modified>
</cp:coreProperties>
</file>